
<file path=[Content_Types].xml><?xml version="1.0" encoding="utf-8"?>
<Types xmlns="http://schemas.openxmlformats.org/package/2006/content-types">
  <Default Extension="rels" ContentType="application/vnd.openxmlformats-package.relationships+xml"/>
  <Default Extension="xml" ContentType="application/vnd.openxmlformats-officedocument.presentationml.slideLayout+xml"/>
  <Override PartName="/ppt/slides/slide8.xml" ContentType="application/vnd.openxmlformats-officedocument.presentationml.slide+xml"/>
  <Override PartName="/ppt/slides/slide9.xml" ContentType="application/vnd.openxmlformats-officedocument.presentationml.slide+xml"/>
  <Override PartName="/docProps/app.xml" ContentType="application/vnd.openxmlformats-officedocument.extended-properties+xml"/>
  <Default Extension="jpeg" ContentType="image/jpeg"/>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s/slide13.xml" ContentType="application/vnd.openxmlformats-officedocument.presentationml.slide+xml"/>
  <Override PartName="/ppt/theme/theme3.xml" ContentType="application/vnd.openxmlformats-officedocument.theme+xml"/>
  <Override PartName="/ppt/slides/slide7.xml" ContentType="application/vnd.openxmlformats-officedocument.presentationml.slide+xml"/>
  <Override PartName="/ppt/theme/theme1.xml" ContentType="application/vnd.openxmlformats-officedocument.theme+xml"/>
  <Override PartName="/ppt/slides/slide6.xml" ContentType="application/vnd.openxmlformats-officedocument.presentationml.slide+xml"/>
  <Override PartName="/ppt/notesSlides/notesSlide7.xml" ContentType="application/vnd.openxmlformats-officedocument.presentationml.notesSlide+xml"/>
  <Override PartName="/ppt/slides/slide15.xml" ContentType="application/vnd.openxmlformats-officedocument.presentationml.slide+xml"/>
  <Override PartName="/ppt/tableStyles.xml" ContentType="application/vnd.openxmlformats-officedocument.presentationml.tableStyles+xml"/>
  <Override PartName="/ppt/slides/slide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viewProps.xml" ContentType="application/vnd.openxmlformats-officedocument.presentationml.viewProps+xml"/>
  <Default Extension="png" ContentType="image/png"/>
  <Override PartName="/ppt/notesSlides/notesSlide2.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s/slide5.xml" ContentType="application/vnd.openxmlformats-officedocument.presentationml.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s/slide14.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Slides/notesSlide1.xml" ContentType="application/vnd.openxmlformats-officedocument.presentationml.notesSlide+xml"/>
  <Default Extension="jpg" ContentType="image/jpeg"/>
  <Override PartName="/ppt/slides/slide16.xml" ContentType="application/vnd.openxmlformats-officedocument.presentationml.slide+xml"/>
  <Override PartName="/ppt/slides/slide17.xml" ContentType="application/vnd.openxmlformats-officedocument.presentationml.slide+xml"/>
  <Override PartName="/ppt/theme/theme2.xml" ContentType="application/vnd.openxmlformats-officedocument.theme+xml"/>
  <Override PartName="/docProps/core.xml" ContentType="application/vnd.openxmlformats-package.core-properties+xml"/>
  <Default Extension="wdp" ContentType="image/vnd.ms-photo"/>
  <Override PartName="/ppt/notesMasters/notesMaster1.xml" ContentType="application/vnd.openxmlformats-officedocument.presentationml.notesMaster+xml"/>
  <Override PartName="/ppt/notesSlides/notesSlide8.xml" ContentType="application/vnd.openxmlformats-officedocument.presentationml.notesSlid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9"/>
  </p:notesMasterIdLst>
  <p:handoutMasterIdLst>
    <p:handoutMasterId r:id="rId20"/>
  </p:handoutMasterIdLst>
  <p:sldIdLst>
    <p:sldId id="256" r:id="rId2"/>
    <p:sldId id="290" r:id="rId3"/>
    <p:sldId id="487" r:id="rId4"/>
    <p:sldId id="499" r:id="rId5"/>
    <p:sldId id="488" r:id="rId6"/>
    <p:sldId id="492" r:id="rId7"/>
    <p:sldId id="493" r:id="rId8"/>
    <p:sldId id="494" r:id="rId9"/>
    <p:sldId id="495" r:id="rId10"/>
    <p:sldId id="496" r:id="rId11"/>
    <p:sldId id="497" r:id="rId12"/>
    <p:sldId id="306" r:id="rId13"/>
    <p:sldId id="498" r:id="rId14"/>
    <p:sldId id="322" r:id="rId15"/>
    <p:sldId id="491" r:id="rId16"/>
    <p:sldId id="397" r:id="rId17"/>
    <p:sldId id="282" r:id="rId1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E472"/>
    <a:srgbClr val="ABDC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85380" autoAdjust="0"/>
  </p:normalViewPr>
  <p:slideViewPr>
    <p:cSldViewPr>
      <p:cViewPr varScale="1">
        <p:scale>
          <a:sx n="98" d="100"/>
          <a:sy n="98" d="100"/>
        </p:scale>
        <p:origin x="209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665AB111-B9A4-4DAD-A943-8F7A67B0376D}" type="datetimeFigureOut">
              <a:rPr lang="en-US" smtClean="0"/>
              <a:t>9/21/2018</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B9E9124D-6EF3-4D9B-91B9-84A6E178A2A0}" type="slidenum">
              <a:rPr lang="en-US" smtClean="0"/>
              <a:t>‹#›</a:t>
            </a:fld>
            <a:endParaRPr lang="en-US" dirty="0"/>
          </a:p>
        </p:txBody>
      </p:sp>
    </p:spTree>
    <p:extLst>
      <p:ext uri="{BB962C8B-B14F-4D97-AF65-F5344CB8AC3E}">
        <p14:creationId xmlns:p14="http://schemas.microsoft.com/office/powerpoint/2010/main" val="338334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8DF74EE5-A6B7-47C9-A738-60C67D1BB9E6}" type="datetimeFigureOut">
              <a:rPr lang="en-US" smtClean="0"/>
              <a:t>9/21/2018</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ABB9105-4A07-4EF6-B347-C00D35987E63}" type="slidenum">
              <a:rPr lang="en-US" smtClean="0"/>
              <a:t>‹#›</a:t>
            </a:fld>
            <a:endParaRPr lang="en-US" dirty="0"/>
          </a:p>
        </p:txBody>
      </p:sp>
    </p:spTree>
    <p:extLst>
      <p:ext uri="{BB962C8B-B14F-4D97-AF65-F5344CB8AC3E}">
        <p14:creationId xmlns:p14="http://schemas.microsoft.com/office/powerpoint/2010/main" val="45048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nn.com/2011/TECH/gaming.gadgets/04/13/cisco.flip.flop.wired/index.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bigthink.com/ideas/31635"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bigthink.com/ideas/14657" TargetMode="External"/><Relationship Id="rId5" Type="http://schemas.openxmlformats.org/officeDocument/2006/relationships/hyperlink" Target="http://bigthink.com/ideas/31500" TargetMode="External"/><Relationship Id="rId4" Type="http://schemas.openxmlformats.org/officeDocument/2006/relationships/hyperlink" Target="http://bigthink.com/ideas/24264"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orbenrick.eu/blog/strategy/disruptive-business-trend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orbenrick.eu/blog/strategy/disruptive-business-trend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B9105-4A07-4EF6-B347-C00D35987E63}" type="slidenum">
              <a:rPr lang="en-US" smtClean="0"/>
              <a:t>1</a:t>
            </a:fld>
            <a:endParaRPr lang="en-US" dirty="0"/>
          </a:p>
        </p:txBody>
      </p:sp>
    </p:spTree>
    <p:extLst>
      <p:ext uri="{BB962C8B-B14F-4D97-AF65-F5344CB8AC3E}">
        <p14:creationId xmlns:p14="http://schemas.microsoft.com/office/powerpoint/2010/main" val="2269988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B9105-4A07-4EF6-B347-C00D35987E63}" type="slidenum">
              <a:rPr lang="en-US" smtClean="0"/>
              <a:t>2</a:t>
            </a:fld>
            <a:endParaRPr lang="en-US" dirty="0"/>
          </a:p>
        </p:txBody>
      </p:sp>
    </p:spTree>
    <p:extLst>
      <p:ext uri="{BB962C8B-B14F-4D97-AF65-F5344CB8AC3E}">
        <p14:creationId xmlns:p14="http://schemas.microsoft.com/office/powerpoint/2010/main" val="143120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Anyone in the business world – even casual observers of it – knows that it’s currently experiencing a rapid rate of change. New companies spring up seemingly overnight. Products and services that were revolutionary two years ago are </a:t>
            </a:r>
            <a:r>
              <a:rPr lang="en-US" sz="1200" kern="1200" dirty="0">
                <a:solidFill>
                  <a:schemeClr val="tx1"/>
                </a:solidFill>
                <a:effectLst/>
                <a:latin typeface="+mn-lt"/>
                <a:ea typeface="+mn-ea"/>
                <a:cs typeface="+mn-cs"/>
                <a:hlinkClick r:id="rId3"/>
              </a:rPr>
              <a:t>rendered obsolete</a:t>
            </a:r>
            <a:r>
              <a:rPr lang="en-US" sz="1200" kern="1200" dirty="0">
                <a:solidFill>
                  <a:schemeClr val="tx1"/>
                </a:solidFill>
                <a:effectLst/>
                <a:latin typeface="+mn-lt"/>
                <a:ea typeface="+mn-ea"/>
                <a:cs typeface="+mn-cs"/>
              </a:rPr>
              <a:t> if they don’t adapt to market changes fast enough.</a:t>
            </a:r>
          </a:p>
          <a:p>
            <a:r>
              <a:rPr lang="en-US" sz="1200" kern="1200" dirty="0">
                <a:solidFill>
                  <a:schemeClr val="tx1"/>
                </a:solidFill>
                <a:effectLst/>
                <a:latin typeface="+mn-lt"/>
                <a:ea typeface="+mn-ea"/>
                <a:cs typeface="+mn-cs"/>
              </a:rPr>
              <a:t>Most leaders have some level of recognition that they can’t keep doing things the same way if they want to prosper in this environment. But many have learned a method of approaching change (change management) that simply doesn’t work when the changes get too big and the environment moves too fast. </a:t>
            </a:r>
            <a:endParaRPr lang="en-US" dirty="0"/>
          </a:p>
        </p:txBody>
      </p:sp>
      <p:sp>
        <p:nvSpPr>
          <p:cNvPr id="4" name="Slide Number Placeholder 3"/>
          <p:cNvSpPr>
            <a:spLocks noGrp="1"/>
          </p:cNvSpPr>
          <p:nvPr>
            <p:ph type="sldNum" sz="quarter" idx="5"/>
          </p:nvPr>
        </p:nvSpPr>
        <p:spPr/>
        <p:txBody>
          <a:bodyPr/>
          <a:lstStyle/>
          <a:p>
            <a:fld id="{AABB9105-4A07-4EF6-B347-C00D35987E63}" type="slidenum">
              <a:rPr lang="en-US" smtClean="0"/>
              <a:t>3</a:t>
            </a:fld>
            <a:endParaRPr lang="en-US" dirty="0"/>
          </a:p>
        </p:txBody>
      </p:sp>
    </p:spTree>
    <p:extLst>
      <p:ext uri="{BB962C8B-B14F-4D97-AF65-F5344CB8AC3E}">
        <p14:creationId xmlns:p14="http://schemas.microsoft.com/office/powerpoint/2010/main" val="157816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Walmart Success to Amazon. Took Amazon  10% of Capitol and 10% of the time it took Walmart to reach the same level of success. Uber 1% of the capitol and 1% of the time</a:t>
            </a:r>
          </a:p>
        </p:txBody>
      </p:sp>
      <p:sp>
        <p:nvSpPr>
          <p:cNvPr id="4" name="Slide Number Placeholder 3"/>
          <p:cNvSpPr>
            <a:spLocks noGrp="1"/>
          </p:cNvSpPr>
          <p:nvPr>
            <p:ph type="sldNum" sz="quarter" idx="5"/>
          </p:nvPr>
        </p:nvSpPr>
        <p:spPr/>
        <p:txBody>
          <a:bodyPr/>
          <a:lstStyle/>
          <a:p>
            <a:fld id="{AABB9105-4A07-4EF6-B347-C00D35987E63}" type="slidenum">
              <a:rPr lang="en-US" smtClean="0"/>
              <a:t>4</a:t>
            </a:fld>
            <a:endParaRPr lang="en-US" dirty="0"/>
          </a:p>
        </p:txBody>
      </p:sp>
    </p:spTree>
    <p:extLst>
      <p:ext uri="{BB962C8B-B14F-4D97-AF65-F5344CB8AC3E}">
        <p14:creationId xmlns:p14="http://schemas.microsoft.com/office/powerpoint/2010/main" val="176434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 Energy – </a:t>
            </a:r>
            <a:r>
              <a:rPr lang="en-US" sz="1200" u="sng" strike="noStrike" kern="1200" dirty="0">
                <a:solidFill>
                  <a:schemeClr val="tx1"/>
                </a:solidFill>
                <a:effectLst/>
                <a:latin typeface="+mn-lt"/>
                <a:ea typeface="+mn-ea"/>
                <a:cs typeface="+mn-cs"/>
                <a:hlinkClick r:id="rId3"/>
              </a:rPr>
              <a:t>Solar power</a:t>
            </a:r>
            <a:r>
              <a:rPr lang="en-US" dirty="0">
                <a:effectLst/>
              </a:rPr>
              <a:t>, which relies on nanotechnology, will be cheap enough and powerful enough to power the entire world within 20 years, says </a:t>
            </a:r>
            <a:r>
              <a:rPr lang="en-US" dirty="0" err="1">
                <a:effectLst/>
              </a:rPr>
              <a:t>Kurzweil.Neuroscience</a:t>
            </a:r>
            <a:r>
              <a:rPr lang="en-US" dirty="0">
                <a:effectLst/>
              </a:rPr>
              <a:t> </a:t>
            </a:r>
          </a:p>
          <a:p>
            <a:r>
              <a:rPr lang="en-US" dirty="0">
                <a:effectLst/>
              </a:rPr>
              <a:t>– Projects to </a:t>
            </a:r>
            <a:r>
              <a:rPr lang="en-US" sz="1200" u="none" strike="noStrike" kern="1200" dirty="0">
                <a:solidFill>
                  <a:schemeClr val="tx1"/>
                </a:solidFill>
                <a:effectLst/>
                <a:latin typeface="+mn-lt"/>
                <a:ea typeface="+mn-ea"/>
                <a:cs typeface="+mn-cs"/>
                <a:hlinkClick r:id="rId4"/>
              </a:rPr>
              <a:t>reverse-engineer the brain</a:t>
            </a:r>
            <a:r>
              <a:rPr lang="en-US" dirty="0">
                <a:effectLst/>
              </a:rPr>
              <a:t> will construct a full, synthetic model by 2029, says Kurzweil, giving us greater insight into how the brain </a:t>
            </a:r>
            <a:r>
              <a:rPr lang="en-US" dirty="0" err="1">
                <a:effectLst/>
              </a:rPr>
              <a:t>thinks.Genetics</a:t>
            </a:r>
            <a:r>
              <a:rPr lang="en-US" dirty="0">
                <a:effectLst/>
              </a:rPr>
              <a:t> </a:t>
            </a:r>
          </a:p>
          <a:p>
            <a:r>
              <a:rPr lang="en-US" dirty="0">
                <a:effectLst/>
              </a:rPr>
              <a:t>– Within 10 years we will all have </a:t>
            </a:r>
            <a:r>
              <a:rPr lang="en-US" sz="1200" u="none" strike="noStrike" kern="1200" dirty="0">
                <a:solidFill>
                  <a:schemeClr val="tx1"/>
                </a:solidFill>
                <a:effectLst/>
                <a:latin typeface="+mn-lt"/>
                <a:ea typeface="+mn-ea"/>
                <a:cs typeface="+mn-cs"/>
                <a:hlinkClick r:id="rId5"/>
              </a:rPr>
              <a:t>digital copies of our genome</a:t>
            </a:r>
            <a:r>
              <a:rPr lang="en-US" dirty="0">
                <a:effectLst/>
              </a:rPr>
              <a:t>, leading to medical therapies are personalized to our individual genetic makeup. –</a:t>
            </a:r>
          </a:p>
          <a:p>
            <a:r>
              <a:rPr lang="en-US" dirty="0">
                <a:effectLst/>
              </a:rPr>
              <a:t>Nanotechnology – As robots get smaller and smaller, we will be able to </a:t>
            </a:r>
            <a:r>
              <a:rPr lang="en-US" sz="1200" u="none" strike="noStrike" kern="1200" dirty="0">
                <a:solidFill>
                  <a:schemeClr val="tx1"/>
                </a:solidFill>
                <a:effectLst/>
                <a:latin typeface="+mn-lt"/>
                <a:ea typeface="+mn-ea"/>
                <a:cs typeface="+mn-cs"/>
                <a:hlinkClick r:id="rId6"/>
              </a:rPr>
              <a:t>insert them into our bodies</a:t>
            </a:r>
            <a:r>
              <a:rPr lang="en-US" dirty="0">
                <a:effectLst/>
              </a:rPr>
              <a:t> to repair damaged or aging tissue. </a:t>
            </a:r>
          </a:p>
          <a:p>
            <a:endParaRPr lang="en-US" dirty="0">
              <a:effectLst/>
            </a:endParaRPr>
          </a:p>
          <a:p>
            <a:r>
              <a:rPr lang="en-US" dirty="0"/>
              <a:t>A 2013 Oxford University study concluded that in the U.S. about half of all jobs will disappear in the next 10 to 20 years, but that in less developed countries, job losses will be significantly worse. This latter group of observers of technological impact believe that job losses will be massive and permanent, eventually taking over even the highly skilled jobs that seem secure today.</a:t>
            </a:r>
          </a:p>
        </p:txBody>
      </p:sp>
      <p:sp>
        <p:nvSpPr>
          <p:cNvPr id="4" name="Slide Number Placeholder 3"/>
          <p:cNvSpPr>
            <a:spLocks noGrp="1"/>
          </p:cNvSpPr>
          <p:nvPr>
            <p:ph type="sldNum" sz="quarter" idx="5"/>
          </p:nvPr>
        </p:nvSpPr>
        <p:spPr/>
        <p:txBody>
          <a:bodyPr/>
          <a:lstStyle/>
          <a:p>
            <a:fld id="{AABB9105-4A07-4EF6-B347-C00D35987E63}" type="slidenum">
              <a:rPr lang="en-US" smtClean="0"/>
              <a:t>7</a:t>
            </a:fld>
            <a:endParaRPr lang="en-US" dirty="0"/>
          </a:p>
        </p:txBody>
      </p:sp>
    </p:spTree>
    <p:extLst>
      <p:ext uri="{BB962C8B-B14F-4D97-AF65-F5344CB8AC3E}">
        <p14:creationId xmlns:p14="http://schemas.microsoft.com/office/powerpoint/2010/main" val="93506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2000" dirty="0"/>
              <a:t>How does this compare with our description earlier about an insider threat??? </a:t>
            </a:r>
          </a:p>
        </p:txBody>
      </p:sp>
      <p:sp>
        <p:nvSpPr>
          <p:cNvPr id="4" name="Slide Number Placeholder 3"/>
          <p:cNvSpPr>
            <a:spLocks noGrp="1"/>
          </p:cNvSpPr>
          <p:nvPr>
            <p:ph type="sldNum" sz="quarter" idx="10"/>
          </p:nvPr>
        </p:nvSpPr>
        <p:spPr/>
        <p:txBody>
          <a:bodyPr/>
          <a:lstStyle/>
          <a:p>
            <a:fld id="{AABB9105-4A07-4EF6-B347-C00D35987E63}" type="slidenum">
              <a:rPr lang="en-US" smtClean="0"/>
              <a:t>12</a:t>
            </a:fld>
            <a:endParaRPr lang="en-US" dirty="0"/>
          </a:p>
        </p:txBody>
      </p:sp>
    </p:spTree>
    <p:extLst>
      <p:ext uri="{BB962C8B-B14F-4D97-AF65-F5344CB8AC3E}">
        <p14:creationId xmlns:p14="http://schemas.microsoft.com/office/powerpoint/2010/main" val="268503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F46ABD-E26C-4A2D-A94B-C29D2D0FFD70}"/>
              </a:ext>
            </a:extLst>
          </p:cNvPr>
          <p:cNvSpPr>
            <a:spLocks noGrp="1" noChangeArrowheads="1"/>
          </p:cNvSpPr>
          <p:nvPr>
            <p:ph type="sldNum" sz="quarter" idx="5"/>
          </p:nvPr>
        </p:nvSpPr>
        <p:spPr>
          <a:ln/>
        </p:spPr>
        <p:txBody>
          <a:bodyPr/>
          <a:lstStyle/>
          <a:p>
            <a:fld id="{E53E2FE5-33B2-43C9-A1ED-ED7D8B08898E}" type="slidenum">
              <a:rPr lang="en-US" altLang="en-US"/>
              <a:pPr/>
              <a:t>14</a:t>
            </a:fld>
            <a:endParaRPr lang="en-US" altLang="en-US" dirty="0"/>
          </a:p>
        </p:txBody>
      </p:sp>
      <p:sp>
        <p:nvSpPr>
          <p:cNvPr id="116738" name="Rectangle 2">
            <a:extLst>
              <a:ext uri="{FF2B5EF4-FFF2-40B4-BE49-F238E27FC236}">
                <a16:creationId xmlns:a16="http://schemas.microsoft.com/office/drawing/2014/main" id="{7764C918-3BDE-4B39-A117-2D4148A5618E}"/>
              </a:ext>
            </a:extLst>
          </p:cNvPr>
          <p:cNvSpPr>
            <a:spLocks noGrp="1" noRot="1" noChangeAspect="1" noChangeArrowheads="1" noTextEdit="1"/>
          </p:cNvSpPr>
          <p:nvPr>
            <p:ph type="sldImg"/>
          </p:nvPr>
        </p:nvSpPr>
        <p:spPr>
          <a:xfrm>
            <a:off x="1182688" y="700088"/>
            <a:ext cx="4641850" cy="3481387"/>
          </a:xfrm>
          <a:ln/>
        </p:spPr>
      </p:sp>
      <p:sp>
        <p:nvSpPr>
          <p:cNvPr id="116739" name="Rectangle 3">
            <a:extLst>
              <a:ext uri="{FF2B5EF4-FFF2-40B4-BE49-F238E27FC236}">
                <a16:creationId xmlns:a16="http://schemas.microsoft.com/office/drawing/2014/main" id="{46E897B5-0611-4D53-AC41-67F9133AEBB1}"/>
              </a:ext>
            </a:extLst>
          </p:cNvPr>
          <p:cNvSpPr>
            <a:spLocks noGrp="1" noChangeArrowheads="1"/>
          </p:cNvSpPr>
          <p:nvPr>
            <p:ph type="body" idx="1"/>
          </p:nvPr>
        </p:nvSpPr>
        <p:spPr>
          <a:xfrm>
            <a:off x="230188" y="4414838"/>
            <a:ext cx="6550025" cy="4637087"/>
          </a:xfrm>
          <a:noFill/>
          <a:ln/>
        </p:spPr>
        <p:txBody>
          <a:bodyPr lIns="93531" tIns="45973" rIns="93531" bIns="45973"/>
          <a:lstStyle/>
          <a:p>
            <a:r>
              <a:rPr lang="en-US" altLang="en-US" sz="1000" dirty="0"/>
              <a:t>When we think about implementing change we need to first think about it as having two distinct phases -- a strategic phase where we explore and plan to take action and a tactical phase where we initiate, implement, and sustain the change.  </a:t>
            </a:r>
          </a:p>
          <a:p>
            <a:r>
              <a:rPr lang="en-US" altLang="en-US" sz="1000" dirty="0"/>
              <a:t>Often in NAVAIR we acknowledge a symptom or a problem and begin taking action before we fully understand or get agreement from key stakeholders of the problem and intended solution.  We tend to launch initiatives before we fully recognize what it is going to take to fully implement (resources, system changes, etc. -- then as we continue down the path we down-scope or shift the intent and in the end it is questionable whether we achieved the desired business results. This model promotes the use of rigor, involvement of key stakeholders, and firm commitment to achieve results before launching.  </a:t>
            </a:r>
          </a:p>
          <a:p>
            <a:r>
              <a:rPr lang="en-US" altLang="en-US" sz="1000" dirty="0"/>
              <a:t>The first two steps - Assess and Establish Direction are critical -- they build the foundation of the entire change effort. </a:t>
            </a:r>
          </a:p>
          <a:p>
            <a:r>
              <a:rPr lang="en-US" altLang="en-US" sz="1000" dirty="0"/>
              <a:t>In the assess step -- we define and gain agreement of the problem we are trying to solve, why we need to solve it now, and what else is going on in the environment.  </a:t>
            </a:r>
          </a:p>
          <a:p>
            <a:r>
              <a:rPr lang="en-US" altLang="en-US" sz="1000" dirty="0"/>
              <a:t>In establishing direction we define what success looks like and how we will measure success, what business results we want to achieve, which leaders are key to success -- they can make or break the effort, what is it really going to take to implement the vision.  This is where we acknowledge the complexity of our organization - we are on the path to become one NAVAIR -- however, at this time we still have different organizational systems and cultures that are based primarily on geographic and legacy; there are also local leaders that must be engaged and have an opportunity to let the Command know what it will take for them to support and enable the change in their part of the organization.</a:t>
            </a:r>
          </a:p>
          <a:p>
            <a:r>
              <a:rPr lang="en-US" altLang="en-US" sz="1000" dirty="0"/>
              <a:t>During the plan step we are developing specific action plans to transition the organization from the current stage to the future state.  The transition plans generally will be a Command level with specific plans for local actions, when appropriate.</a:t>
            </a:r>
          </a:p>
          <a:p>
            <a:r>
              <a:rPr lang="en-US" altLang="en-US" sz="1000" dirty="0"/>
              <a:t>In Implement we are executing the action plans, engaging more people in the implementation, leaders at many levels are involved in changing the system and readying the workforce for the change.  Along the way we celebrate and recognize short term wins and build upon those.  Plans are adjusted along the way as those leading the change learn more about the environment and the issues that are surfacing.</a:t>
            </a:r>
          </a:p>
          <a:p>
            <a:r>
              <a:rPr lang="en-US" altLang="en-US" sz="1000" dirty="0"/>
              <a:t>The last step is to evaluate and institutionalize.  This is to assure that we have achieved the business results and that the change is a part of normal every day life in NAVAIR. The change should be integrated and sustained into an organic function in the organization.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And learning the new methodology, which is not just a managerial-driven methodology associated with planning and organizing and budgeting, etcetera, but it is much more a leadership-driven methodology, which we have found fundamentally plays itself out in eight phases, having to do with pushing urgency up and getting a huge team of people that want to drive change, and figuring out the vision and the strategic initiatives, and communicating that out and getting buy-in, and as more and more people start to act, make sure that the barriers that block action are gotten out of the way, that's empowerment, make sure you get short-term wins that are visible so people continue to work and it gives you credibility. Working, working, working—never letting up until the vision becomes a reality, and even then, institutionalizing it ultimately into the culture. That is not what we've been taught to do; it's not what organizations do. They're going to have to learn to do it.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is no longer time to “predict the future” and, anyway, the future was too uncertain. Now, quick adaptation and decisions were needed. Amazingly, some companies had even created “situation rooms” to monitor current events to support quicker decisions.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Companies that do the same old things, make only incremental changes, and demonstrate “me-too” thinking will get left behind in today’s rapidly changing, hyper-competitive, </a:t>
            </a:r>
            <a:r>
              <a:rPr lang="en-US" sz="1200" kern="1200" dirty="0">
                <a:solidFill>
                  <a:schemeClr val="tx1"/>
                </a:solidFill>
                <a:effectLst/>
                <a:latin typeface="+mn-lt"/>
                <a:ea typeface="+mn-ea"/>
                <a:cs typeface="+mn-cs"/>
                <a:hlinkClick r:id="rId3" tooltip="Top 7+ disruptive business trends – How disruptive is your business?"/>
              </a:rPr>
              <a:t>disruptive world</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AABB9105-4A07-4EF6-B347-C00D35987E63}" type="slidenum">
              <a:rPr lang="en-US" smtClean="0"/>
              <a:t>15</a:t>
            </a:fld>
            <a:endParaRPr lang="en-US" dirty="0"/>
          </a:p>
        </p:txBody>
      </p:sp>
    </p:spTree>
    <p:extLst>
      <p:ext uri="{BB962C8B-B14F-4D97-AF65-F5344CB8AC3E}">
        <p14:creationId xmlns:p14="http://schemas.microsoft.com/office/powerpoint/2010/main" val="331468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Companies that do the same old things, make only incremental changes, and demonstrate “me-too” thinking will get left behind in today’s rapidly changing, hyper-competitive, </a:t>
            </a:r>
            <a:r>
              <a:rPr lang="en-US" sz="1200" kern="1200" dirty="0">
                <a:solidFill>
                  <a:schemeClr val="tx1"/>
                </a:solidFill>
                <a:effectLst/>
                <a:latin typeface="+mn-lt"/>
                <a:ea typeface="+mn-ea"/>
                <a:cs typeface="+mn-cs"/>
                <a:hlinkClick r:id="rId3" tooltip="Top 7+ disruptive business trends – How disruptive is your business?"/>
              </a:rPr>
              <a:t>disruptive world</a:t>
            </a:r>
            <a:r>
              <a:rPr lang="en-US" sz="1200" kern="1200" dirty="0">
                <a:solidFill>
                  <a:schemeClr val="tx1"/>
                </a:solidFill>
                <a:effectLst/>
                <a:latin typeface="+mn-lt"/>
                <a:ea typeface="+mn-ea"/>
                <a:cs typeface="+mn-cs"/>
              </a:rPr>
              <a:t>.</a:t>
            </a:r>
            <a:endParaRPr lang="en-US" dirty="0"/>
          </a:p>
          <a:p>
            <a:endParaRPr lang="en-US" dirty="0"/>
          </a:p>
        </p:txBody>
      </p:sp>
      <p:sp>
        <p:nvSpPr>
          <p:cNvPr id="4" name="Slide Number Placeholder 3"/>
          <p:cNvSpPr>
            <a:spLocks noGrp="1"/>
          </p:cNvSpPr>
          <p:nvPr>
            <p:ph type="sldNum" sz="quarter" idx="5"/>
          </p:nvPr>
        </p:nvSpPr>
        <p:spPr/>
        <p:txBody>
          <a:bodyPr/>
          <a:lstStyle/>
          <a:p>
            <a:fld id="{AABB9105-4A07-4EF6-B347-C00D35987E63}" type="slidenum">
              <a:rPr lang="en-US" smtClean="0"/>
              <a:t>16</a:t>
            </a:fld>
            <a:endParaRPr lang="en-US" dirty="0"/>
          </a:p>
        </p:txBody>
      </p:sp>
    </p:spTree>
    <p:extLst>
      <p:ext uri="{BB962C8B-B14F-4D97-AF65-F5344CB8AC3E}">
        <p14:creationId xmlns:p14="http://schemas.microsoft.com/office/powerpoint/2010/main" val="58453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3385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255649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7556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2138595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9997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375200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1149222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408421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152400"/>
            <a:ext cx="914400" cy="659143"/>
          </a:xfrm>
          <a:prstGeom prst="rect">
            <a:avLst/>
          </a:prstGeom>
        </p:spPr>
      </p:pic>
    </p:spTree>
    <p:extLst>
      <p:ext uri="{BB962C8B-B14F-4D97-AF65-F5344CB8AC3E}">
        <p14:creationId xmlns:p14="http://schemas.microsoft.com/office/powerpoint/2010/main" val="245932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185566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67996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4120587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341276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79380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12149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BF16EA-6E2F-496D-AF49-3B26C66F4D1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12580F-2481-45E8-BB05-5CC1C573C2CD}" type="slidenum">
              <a:rPr lang="en-US" smtClean="0"/>
              <a:t>‹#›</a:t>
            </a:fld>
            <a:endParaRPr lang="en-US" dirty="0"/>
          </a:p>
        </p:txBody>
      </p:sp>
    </p:spTree>
    <p:extLst>
      <p:ext uri="{BB962C8B-B14F-4D97-AF65-F5344CB8AC3E}">
        <p14:creationId xmlns:p14="http://schemas.microsoft.com/office/powerpoint/2010/main" val="279137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BF16EA-6E2F-496D-AF49-3B26C66F4D1B}" type="datetimeFigureOut">
              <a:rPr lang="en-US" smtClean="0"/>
              <a:t>9/21/2018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D12580F-2481-45E8-BB05-5CC1C573C2CD}" type="slidenum">
              <a:rPr lang="en-US" smtClean="0"/>
              <a:t>‹#›</a:t>
            </a:fld>
            <a:endParaRPr lang="en-US" dirty="0"/>
          </a:p>
        </p:txBody>
      </p:sp>
    </p:spTree>
    <p:extLst>
      <p:ext uri="{BB962C8B-B14F-4D97-AF65-F5344CB8AC3E}">
        <p14:creationId xmlns:p14="http://schemas.microsoft.com/office/powerpoint/2010/main" val="206566615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895600"/>
            <a:ext cx="7467600" cy="2329373"/>
          </a:xfrm>
        </p:spPr>
        <p:txBody>
          <a:bodyPr/>
          <a:lstStyle/>
          <a:p>
            <a:pPr algn="ctr"/>
            <a:br>
              <a:rPr lang="en-US" dirty="0"/>
            </a:br>
            <a:br>
              <a:rPr lang="en-US" sz="4800" dirty="0"/>
            </a:br>
            <a:r>
              <a:rPr lang="en-US" sz="4800" i="1" dirty="0">
                <a:solidFill>
                  <a:schemeClr val="tx1"/>
                </a:solidFill>
              </a:rPr>
              <a:t>Leading Your Security Teams in a Changing Environment</a:t>
            </a:r>
            <a:endParaRPr lang="en-US"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268069"/>
            <a:ext cx="3429000" cy="2462013"/>
          </a:xfrm>
          <a:prstGeom prst="rect">
            <a:avLst/>
          </a:prstGeom>
        </p:spPr>
      </p:pic>
      <p:sp>
        <p:nvSpPr>
          <p:cNvPr id="5" name="TextBox 4"/>
          <p:cNvSpPr txBox="1"/>
          <p:nvPr/>
        </p:nvSpPr>
        <p:spPr>
          <a:xfrm>
            <a:off x="609600" y="5943600"/>
            <a:ext cx="2480551" cy="646331"/>
          </a:xfrm>
          <a:prstGeom prst="rect">
            <a:avLst/>
          </a:prstGeom>
          <a:noFill/>
        </p:spPr>
        <p:txBody>
          <a:bodyPr wrap="none" rtlCol="0">
            <a:spAutoFit/>
          </a:bodyPr>
          <a:lstStyle/>
          <a:p>
            <a:r>
              <a:rPr lang="en-US" dirty="0">
                <a:solidFill>
                  <a:schemeClr val="tx1">
                    <a:lumMod val="75000"/>
                    <a:lumOff val="25000"/>
                  </a:schemeClr>
                </a:solidFill>
              </a:rPr>
              <a:t>Barbara Stankowski</a:t>
            </a:r>
          </a:p>
          <a:p>
            <a:r>
              <a:rPr lang="en-US" dirty="0">
                <a:solidFill>
                  <a:schemeClr val="tx1">
                    <a:lumMod val="75000"/>
                    <a:lumOff val="25000"/>
                  </a:schemeClr>
                </a:solidFill>
              </a:rPr>
              <a:t>President/CEO/Owner</a:t>
            </a:r>
          </a:p>
        </p:txBody>
      </p:sp>
    </p:spTree>
    <p:extLst>
      <p:ext uri="{BB962C8B-B14F-4D97-AF65-F5344CB8AC3E}">
        <p14:creationId xmlns:p14="http://schemas.microsoft.com/office/powerpoint/2010/main" val="33221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6893605" cy="1295400"/>
          </a:xfrm>
        </p:spPr>
        <p:txBody>
          <a:bodyPr>
            <a:normAutofit/>
          </a:bodyPr>
          <a:lstStyle/>
          <a:p>
            <a:r>
              <a:rPr lang="en-US" altLang="en-US" dirty="0"/>
              <a:t>Change Impacts at a Personal and an Organizational Level</a:t>
            </a:r>
            <a:endParaRPr lang="en-US" dirty="0"/>
          </a:p>
        </p:txBody>
      </p:sp>
      <p:sp>
        <p:nvSpPr>
          <p:cNvPr id="12" name="Text Box 10">
            <a:extLst>
              <a:ext uri="{FF2B5EF4-FFF2-40B4-BE49-F238E27FC236}">
                <a16:creationId xmlns:a16="http://schemas.microsoft.com/office/drawing/2014/main" id="{AD68B6EC-7868-4F92-A873-81589B39A3D1}"/>
              </a:ext>
            </a:extLst>
          </p:cNvPr>
          <p:cNvSpPr txBox="1">
            <a:spLocks noChangeArrowheads="1"/>
          </p:cNvSpPr>
          <p:nvPr/>
        </p:nvSpPr>
        <p:spPr bwMode="auto">
          <a:xfrm>
            <a:off x="258762" y="2254368"/>
            <a:ext cx="29113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chemeClr val="tx1">
                    <a:lumMod val="75000"/>
                    <a:lumOff val="25000"/>
                  </a:schemeClr>
                </a:solidFill>
              </a:rPr>
              <a:t>  </a:t>
            </a:r>
            <a:r>
              <a:rPr lang="en-US" altLang="en-US" sz="2400" u="sng" dirty="0">
                <a:solidFill>
                  <a:schemeClr val="tx1">
                    <a:lumMod val="75000"/>
                    <a:lumOff val="25000"/>
                  </a:schemeClr>
                </a:solidFill>
              </a:rPr>
              <a:t>Personal</a:t>
            </a:r>
            <a:r>
              <a:rPr lang="en-US" altLang="en-US" sz="2400" dirty="0">
                <a:solidFill>
                  <a:schemeClr val="tx1">
                    <a:lumMod val="75000"/>
                    <a:lumOff val="25000"/>
                  </a:schemeClr>
                </a:solidFill>
              </a:rPr>
              <a:t> Context: </a:t>
            </a:r>
          </a:p>
        </p:txBody>
      </p:sp>
      <p:sp>
        <p:nvSpPr>
          <p:cNvPr id="13" name="Text Box 14">
            <a:extLst>
              <a:ext uri="{FF2B5EF4-FFF2-40B4-BE49-F238E27FC236}">
                <a16:creationId xmlns:a16="http://schemas.microsoft.com/office/drawing/2014/main" id="{5BB50215-FA06-41D0-AE38-1CFC9A01066B}"/>
              </a:ext>
            </a:extLst>
          </p:cNvPr>
          <p:cNvSpPr txBox="1">
            <a:spLocks noChangeArrowheads="1"/>
          </p:cNvSpPr>
          <p:nvPr/>
        </p:nvSpPr>
        <p:spPr bwMode="auto">
          <a:xfrm>
            <a:off x="391318" y="5124271"/>
            <a:ext cx="2978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solidFill>
                  <a:schemeClr val="tx1">
                    <a:lumMod val="75000"/>
                    <a:lumOff val="25000"/>
                  </a:schemeClr>
                </a:solidFill>
              </a:rPr>
              <a:t>Altering how we act, think, and feel as individuals</a:t>
            </a:r>
          </a:p>
        </p:txBody>
      </p:sp>
      <p:grpSp>
        <p:nvGrpSpPr>
          <p:cNvPr id="14" name="Group 71">
            <a:extLst>
              <a:ext uri="{FF2B5EF4-FFF2-40B4-BE49-F238E27FC236}">
                <a16:creationId xmlns:a16="http://schemas.microsoft.com/office/drawing/2014/main" id="{B2098EA2-23C6-4F64-A5F0-1E1626B3C4AD}"/>
              </a:ext>
            </a:extLst>
          </p:cNvPr>
          <p:cNvGrpSpPr>
            <a:grpSpLocks/>
          </p:cNvGrpSpPr>
          <p:nvPr/>
        </p:nvGrpSpPr>
        <p:grpSpPr bwMode="auto">
          <a:xfrm flipH="1">
            <a:off x="1257710" y="2990184"/>
            <a:ext cx="1308100" cy="1885950"/>
            <a:chOff x="333" y="1643"/>
            <a:chExt cx="824" cy="1188"/>
          </a:xfrm>
          <a:effectLst>
            <a:outerShdw blurRad="50800" dist="38100" dir="2700000" algn="tl" rotWithShape="0">
              <a:prstClr val="black">
                <a:alpha val="40000"/>
              </a:prstClr>
            </a:outerShdw>
          </a:effectLst>
        </p:grpSpPr>
        <p:sp>
          <p:nvSpPr>
            <p:cNvPr id="15" name="Freeform 65">
              <a:extLst>
                <a:ext uri="{FF2B5EF4-FFF2-40B4-BE49-F238E27FC236}">
                  <a16:creationId xmlns:a16="http://schemas.microsoft.com/office/drawing/2014/main" id="{6B7C9334-F4FB-4C24-8B34-2290EFA52261}"/>
                </a:ext>
              </a:extLst>
            </p:cNvPr>
            <p:cNvSpPr>
              <a:spLocks/>
            </p:cNvSpPr>
            <p:nvPr/>
          </p:nvSpPr>
          <p:spPr bwMode="auto">
            <a:xfrm>
              <a:off x="836" y="1643"/>
              <a:ext cx="283" cy="238"/>
            </a:xfrm>
            <a:custGeom>
              <a:avLst/>
              <a:gdLst>
                <a:gd name="T0" fmla="*/ 164 w 565"/>
                <a:gd name="T1" fmla="*/ 158 h 477"/>
                <a:gd name="T2" fmla="*/ 247 w 565"/>
                <a:gd name="T3" fmla="*/ 84 h 477"/>
                <a:gd name="T4" fmla="*/ 319 w 565"/>
                <a:gd name="T5" fmla="*/ 31 h 477"/>
                <a:gd name="T6" fmla="*/ 373 w 565"/>
                <a:gd name="T7" fmla="*/ 4 h 477"/>
                <a:gd name="T8" fmla="*/ 441 w 565"/>
                <a:gd name="T9" fmla="*/ 0 h 477"/>
                <a:gd name="T10" fmla="*/ 503 w 565"/>
                <a:gd name="T11" fmla="*/ 22 h 477"/>
                <a:gd name="T12" fmla="*/ 558 w 565"/>
                <a:gd name="T13" fmla="*/ 102 h 477"/>
                <a:gd name="T14" fmla="*/ 565 w 565"/>
                <a:gd name="T15" fmla="*/ 170 h 477"/>
                <a:gd name="T16" fmla="*/ 538 w 565"/>
                <a:gd name="T17" fmla="*/ 251 h 477"/>
                <a:gd name="T18" fmla="*/ 496 w 565"/>
                <a:gd name="T19" fmla="*/ 335 h 477"/>
                <a:gd name="T20" fmla="*/ 431 w 565"/>
                <a:gd name="T21" fmla="*/ 402 h 477"/>
                <a:gd name="T22" fmla="*/ 363 w 565"/>
                <a:gd name="T23" fmla="*/ 450 h 477"/>
                <a:gd name="T24" fmla="*/ 308 w 565"/>
                <a:gd name="T25" fmla="*/ 477 h 477"/>
                <a:gd name="T26" fmla="*/ 250 w 565"/>
                <a:gd name="T27" fmla="*/ 477 h 477"/>
                <a:gd name="T28" fmla="*/ 178 w 565"/>
                <a:gd name="T29" fmla="*/ 474 h 477"/>
                <a:gd name="T30" fmla="*/ 133 w 565"/>
                <a:gd name="T31" fmla="*/ 418 h 477"/>
                <a:gd name="T32" fmla="*/ 113 w 565"/>
                <a:gd name="T33" fmla="*/ 356 h 477"/>
                <a:gd name="T34" fmla="*/ 113 w 565"/>
                <a:gd name="T35" fmla="*/ 273 h 477"/>
                <a:gd name="T36" fmla="*/ 137 w 565"/>
                <a:gd name="T37" fmla="*/ 224 h 477"/>
                <a:gd name="T38" fmla="*/ 86 w 565"/>
                <a:gd name="T39" fmla="*/ 216 h 477"/>
                <a:gd name="T40" fmla="*/ 45 w 565"/>
                <a:gd name="T41" fmla="*/ 227 h 477"/>
                <a:gd name="T42" fmla="*/ 4 w 565"/>
                <a:gd name="T43" fmla="*/ 233 h 477"/>
                <a:gd name="T44" fmla="*/ 0 w 565"/>
                <a:gd name="T45" fmla="*/ 195 h 477"/>
                <a:gd name="T46" fmla="*/ 14 w 565"/>
                <a:gd name="T47" fmla="*/ 179 h 477"/>
                <a:gd name="T48" fmla="*/ 154 w 565"/>
                <a:gd name="T49" fmla="*/ 176 h 477"/>
                <a:gd name="T50" fmla="*/ 164 w 565"/>
                <a:gd name="T51" fmla="*/ 158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5" h="477">
                  <a:moveTo>
                    <a:pt x="164" y="158"/>
                  </a:moveTo>
                  <a:lnTo>
                    <a:pt x="247" y="84"/>
                  </a:lnTo>
                  <a:lnTo>
                    <a:pt x="319" y="31"/>
                  </a:lnTo>
                  <a:lnTo>
                    <a:pt x="373" y="4"/>
                  </a:lnTo>
                  <a:lnTo>
                    <a:pt x="441" y="0"/>
                  </a:lnTo>
                  <a:lnTo>
                    <a:pt x="503" y="22"/>
                  </a:lnTo>
                  <a:lnTo>
                    <a:pt x="558" y="102"/>
                  </a:lnTo>
                  <a:lnTo>
                    <a:pt x="565" y="170"/>
                  </a:lnTo>
                  <a:lnTo>
                    <a:pt x="538" y="251"/>
                  </a:lnTo>
                  <a:lnTo>
                    <a:pt x="496" y="335"/>
                  </a:lnTo>
                  <a:lnTo>
                    <a:pt x="431" y="402"/>
                  </a:lnTo>
                  <a:lnTo>
                    <a:pt x="363" y="450"/>
                  </a:lnTo>
                  <a:lnTo>
                    <a:pt x="308" y="477"/>
                  </a:lnTo>
                  <a:lnTo>
                    <a:pt x="250" y="477"/>
                  </a:lnTo>
                  <a:lnTo>
                    <a:pt x="178" y="474"/>
                  </a:lnTo>
                  <a:lnTo>
                    <a:pt x="133" y="418"/>
                  </a:lnTo>
                  <a:lnTo>
                    <a:pt x="113" y="356"/>
                  </a:lnTo>
                  <a:lnTo>
                    <a:pt x="113" y="273"/>
                  </a:lnTo>
                  <a:lnTo>
                    <a:pt x="137" y="224"/>
                  </a:lnTo>
                  <a:lnTo>
                    <a:pt x="86" y="216"/>
                  </a:lnTo>
                  <a:lnTo>
                    <a:pt x="45" y="227"/>
                  </a:lnTo>
                  <a:lnTo>
                    <a:pt x="4" y="233"/>
                  </a:lnTo>
                  <a:lnTo>
                    <a:pt x="0" y="195"/>
                  </a:lnTo>
                  <a:lnTo>
                    <a:pt x="14" y="179"/>
                  </a:lnTo>
                  <a:lnTo>
                    <a:pt x="154" y="176"/>
                  </a:lnTo>
                  <a:lnTo>
                    <a:pt x="164" y="1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66">
              <a:extLst>
                <a:ext uri="{FF2B5EF4-FFF2-40B4-BE49-F238E27FC236}">
                  <a16:creationId xmlns:a16="http://schemas.microsoft.com/office/drawing/2014/main" id="{FA4E7DAD-6828-4EBB-9B98-73EAD147FAAF}"/>
                </a:ext>
              </a:extLst>
            </p:cNvPr>
            <p:cNvSpPr>
              <a:spLocks/>
            </p:cNvSpPr>
            <p:nvPr/>
          </p:nvSpPr>
          <p:spPr bwMode="auto">
            <a:xfrm>
              <a:off x="333" y="1860"/>
              <a:ext cx="566" cy="123"/>
            </a:xfrm>
            <a:custGeom>
              <a:avLst/>
              <a:gdLst>
                <a:gd name="T0" fmla="*/ 853 w 1131"/>
                <a:gd name="T1" fmla="*/ 118 h 248"/>
                <a:gd name="T2" fmla="*/ 962 w 1131"/>
                <a:gd name="T3" fmla="*/ 90 h 248"/>
                <a:gd name="T4" fmla="*/ 1055 w 1131"/>
                <a:gd name="T5" fmla="*/ 81 h 248"/>
                <a:gd name="T6" fmla="*/ 1117 w 1131"/>
                <a:gd name="T7" fmla="*/ 93 h 248"/>
                <a:gd name="T8" fmla="*/ 1131 w 1131"/>
                <a:gd name="T9" fmla="*/ 127 h 248"/>
                <a:gd name="T10" fmla="*/ 1107 w 1131"/>
                <a:gd name="T11" fmla="*/ 158 h 248"/>
                <a:gd name="T12" fmla="*/ 1055 w 1131"/>
                <a:gd name="T13" fmla="*/ 176 h 248"/>
                <a:gd name="T14" fmla="*/ 972 w 1131"/>
                <a:gd name="T15" fmla="*/ 176 h 248"/>
                <a:gd name="T16" fmla="*/ 849 w 1131"/>
                <a:gd name="T17" fmla="*/ 195 h 248"/>
                <a:gd name="T18" fmla="*/ 667 w 1131"/>
                <a:gd name="T19" fmla="*/ 232 h 248"/>
                <a:gd name="T20" fmla="*/ 572 w 1131"/>
                <a:gd name="T21" fmla="*/ 248 h 248"/>
                <a:gd name="T22" fmla="*/ 448 w 1131"/>
                <a:gd name="T23" fmla="*/ 248 h 248"/>
                <a:gd name="T24" fmla="*/ 345 w 1131"/>
                <a:gd name="T25" fmla="*/ 229 h 248"/>
                <a:gd name="T26" fmla="*/ 212 w 1131"/>
                <a:gd name="T27" fmla="*/ 182 h 248"/>
                <a:gd name="T28" fmla="*/ 140 w 1131"/>
                <a:gd name="T29" fmla="*/ 155 h 248"/>
                <a:gd name="T30" fmla="*/ 112 w 1131"/>
                <a:gd name="T31" fmla="*/ 167 h 248"/>
                <a:gd name="T32" fmla="*/ 92 w 1131"/>
                <a:gd name="T33" fmla="*/ 155 h 248"/>
                <a:gd name="T34" fmla="*/ 112 w 1131"/>
                <a:gd name="T35" fmla="*/ 121 h 248"/>
                <a:gd name="T36" fmla="*/ 119 w 1131"/>
                <a:gd name="T37" fmla="*/ 109 h 248"/>
                <a:gd name="T38" fmla="*/ 112 w 1131"/>
                <a:gd name="T39" fmla="*/ 84 h 248"/>
                <a:gd name="T40" fmla="*/ 88 w 1131"/>
                <a:gd name="T41" fmla="*/ 66 h 248"/>
                <a:gd name="T42" fmla="*/ 51 w 1131"/>
                <a:gd name="T43" fmla="*/ 75 h 248"/>
                <a:gd name="T44" fmla="*/ 47 w 1131"/>
                <a:gd name="T45" fmla="*/ 118 h 248"/>
                <a:gd name="T46" fmla="*/ 37 w 1131"/>
                <a:gd name="T47" fmla="*/ 139 h 248"/>
                <a:gd name="T48" fmla="*/ 17 w 1131"/>
                <a:gd name="T49" fmla="*/ 121 h 248"/>
                <a:gd name="T50" fmla="*/ 0 w 1131"/>
                <a:gd name="T51" fmla="*/ 99 h 248"/>
                <a:gd name="T52" fmla="*/ 6 w 1131"/>
                <a:gd name="T53" fmla="*/ 56 h 248"/>
                <a:gd name="T54" fmla="*/ 30 w 1131"/>
                <a:gd name="T55" fmla="*/ 19 h 248"/>
                <a:gd name="T56" fmla="*/ 68 w 1131"/>
                <a:gd name="T57" fmla="*/ 0 h 248"/>
                <a:gd name="T58" fmla="*/ 112 w 1131"/>
                <a:gd name="T59" fmla="*/ 9 h 248"/>
                <a:gd name="T60" fmla="*/ 160 w 1131"/>
                <a:gd name="T61" fmla="*/ 56 h 248"/>
                <a:gd name="T62" fmla="*/ 181 w 1131"/>
                <a:gd name="T63" fmla="*/ 90 h 248"/>
                <a:gd name="T64" fmla="*/ 236 w 1131"/>
                <a:gd name="T65" fmla="*/ 130 h 248"/>
                <a:gd name="T66" fmla="*/ 315 w 1131"/>
                <a:gd name="T67" fmla="*/ 167 h 248"/>
                <a:gd name="T68" fmla="*/ 427 w 1131"/>
                <a:gd name="T69" fmla="*/ 195 h 248"/>
                <a:gd name="T70" fmla="*/ 572 w 1131"/>
                <a:gd name="T71" fmla="*/ 192 h 248"/>
                <a:gd name="T72" fmla="*/ 695 w 1131"/>
                <a:gd name="T73" fmla="*/ 176 h 248"/>
                <a:gd name="T74" fmla="*/ 778 w 1131"/>
                <a:gd name="T75" fmla="*/ 146 h 248"/>
                <a:gd name="T76" fmla="*/ 853 w 1131"/>
                <a:gd name="T77" fmla="*/ 11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1" h="248">
                  <a:moveTo>
                    <a:pt x="853" y="118"/>
                  </a:moveTo>
                  <a:lnTo>
                    <a:pt x="962" y="90"/>
                  </a:lnTo>
                  <a:lnTo>
                    <a:pt x="1055" y="81"/>
                  </a:lnTo>
                  <a:lnTo>
                    <a:pt x="1117" y="93"/>
                  </a:lnTo>
                  <a:lnTo>
                    <a:pt x="1131" y="127"/>
                  </a:lnTo>
                  <a:lnTo>
                    <a:pt x="1107" y="158"/>
                  </a:lnTo>
                  <a:lnTo>
                    <a:pt x="1055" y="176"/>
                  </a:lnTo>
                  <a:lnTo>
                    <a:pt x="972" y="176"/>
                  </a:lnTo>
                  <a:lnTo>
                    <a:pt x="849" y="195"/>
                  </a:lnTo>
                  <a:lnTo>
                    <a:pt x="667" y="232"/>
                  </a:lnTo>
                  <a:lnTo>
                    <a:pt x="572" y="248"/>
                  </a:lnTo>
                  <a:lnTo>
                    <a:pt x="448" y="248"/>
                  </a:lnTo>
                  <a:lnTo>
                    <a:pt x="345" y="229"/>
                  </a:lnTo>
                  <a:lnTo>
                    <a:pt x="212" y="182"/>
                  </a:lnTo>
                  <a:lnTo>
                    <a:pt x="140" y="155"/>
                  </a:lnTo>
                  <a:lnTo>
                    <a:pt x="112" y="167"/>
                  </a:lnTo>
                  <a:lnTo>
                    <a:pt x="92" y="155"/>
                  </a:lnTo>
                  <a:lnTo>
                    <a:pt x="112" y="121"/>
                  </a:lnTo>
                  <a:lnTo>
                    <a:pt x="119" y="109"/>
                  </a:lnTo>
                  <a:lnTo>
                    <a:pt x="112" y="84"/>
                  </a:lnTo>
                  <a:lnTo>
                    <a:pt x="88" y="66"/>
                  </a:lnTo>
                  <a:lnTo>
                    <a:pt x="51" y="75"/>
                  </a:lnTo>
                  <a:lnTo>
                    <a:pt x="47" y="118"/>
                  </a:lnTo>
                  <a:lnTo>
                    <a:pt x="37" y="139"/>
                  </a:lnTo>
                  <a:lnTo>
                    <a:pt x="17" y="121"/>
                  </a:lnTo>
                  <a:lnTo>
                    <a:pt x="0" y="99"/>
                  </a:lnTo>
                  <a:lnTo>
                    <a:pt x="6" y="56"/>
                  </a:lnTo>
                  <a:lnTo>
                    <a:pt x="30" y="19"/>
                  </a:lnTo>
                  <a:lnTo>
                    <a:pt x="68" y="0"/>
                  </a:lnTo>
                  <a:lnTo>
                    <a:pt x="112" y="9"/>
                  </a:lnTo>
                  <a:lnTo>
                    <a:pt x="160" y="56"/>
                  </a:lnTo>
                  <a:lnTo>
                    <a:pt x="181" y="90"/>
                  </a:lnTo>
                  <a:lnTo>
                    <a:pt x="236" y="130"/>
                  </a:lnTo>
                  <a:lnTo>
                    <a:pt x="315" y="167"/>
                  </a:lnTo>
                  <a:lnTo>
                    <a:pt x="427" y="195"/>
                  </a:lnTo>
                  <a:lnTo>
                    <a:pt x="572" y="192"/>
                  </a:lnTo>
                  <a:lnTo>
                    <a:pt x="695" y="176"/>
                  </a:lnTo>
                  <a:lnTo>
                    <a:pt x="778" y="146"/>
                  </a:lnTo>
                  <a:lnTo>
                    <a:pt x="853" y="1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67">
              <a:extLst>
                <a:ext uri="{FF2B5EF4-FFF2-40B4-BE49-F238E27FC236}">
                  <a16:creationId xmlns:a16="http://schemas.microsoft.com/office/drawing/2014/main" id="{4590B4D2-78E0-4C65-BAEC-5144BF7CD4EC}"/>
                </a:ext>
              </a:extLst>
            </p:cNvPr>
            <p:cNvSpPr>
              <a:spLocks/>
            </p:cNvSpPr>
            <p:nvPr/>
          </p:nvSpPr>
          <p:spPr bwMode="auto">
            <a:xfrm>
              <a:off x="960" y="1922"/>
              <a:ext cx="197" cy="483"/>
            </a:xfrm>
            <a:custGeom>
              <a:avLst/>
              <a:gdLst>
                <a:gd name="T0" fmla="*/ 143 w 393"/>
                <a:gd name="T1" fmla="*/ 56 h 965"/>
                <a:gd name="T2" fmla="*/ 95 w 393"/>
                <a:gd name="T3" fmla="*/ 10 h 965"/>
                <a:gd name="T4" fmla="*/ 34 w 393"/>
                <a:gd name="T5" fmla="*/ 0 h 965"/>
                <a:gd name="T6" fmla="*/ 0 w 393"/>
                <a:gd name="T7" fmla="*/ 50 h 965"/>
                <a:gd name="T8" fmla="*/ 10 w 393"/>
                <a:gd name="T9" fmla="*/ 78 h 965"/>
                <a:gd name="T10" fmla="*/ 75 w 393"/>
                <a:gd name="T11" fmla="*/ 115 h 965"/>
                <a:gd name="T12" fmla="*/ 194 w 393"/>
                <a:gd name="T13" fmla="*/ 200 h 965"/>
                <a:gd name="T14" fmla="*/ 259 w 393"/>
                <a:gd name="T15" fmla="*/ 280 h 965"/>
                <a:gd name="T16" fmla="*/ 311 w 393"/>
                <a:gd name="T17" fmla="*/ 368 h 965"/>
                <a:gd name="T18" fmla="*/ 311 w 393"/>
                <a:gd name="T19" fmla="*/ 440 h 965"/>
                <a:gd name="T20" fmla="*/ 255 w 393"/>
                <a:gd name="T21" fmla="*/ 498 h 965"/>
                <a:gd name="T22" fmla="*/ 194 w 393"/>
                <a:gd name="T23" fmla="*/ 542 h 965"/>
                <a:gd name="T24" fmla="*/ 126 w 393"/>
                <a:gd name="T25" fmla="*/ 599 h 965"/>
                <a:gd name="T26" fmla="*/ 51 w 393"/>
                <a:gd name="T27" fmla="*/ 664 h 965"/>
                <a:gd name="T28" fmla="*/ 20 w 393"/>
                <a:gd name="T29" fmla="*/ 751 h 965"/>
                <a:gd name="T30" fmla="*/ 64 w 393"/>
                <a:gd name="T31" fmla="*/ 845 h 965"/>
                <a:gd name="T32" fmla="*/ 54 w 393"/>
                <a:gd name="T33" fmla="*/ 916 h 965"/>
                <a:gd name="T34" fmla="*/ 34 w 393"/>
                <a:gd name="T35" fmla="*/ 944 h 965"/>
                <a:gd name="T36" fmla="*/ 54 w 393"/>
                <a:gd name="T37" fmla="*/ 956 h 965"/>
                <a:gd name="T38" fmla="*/ 92 w 393"/>
                <a:gd name="T39" fmla="*/ 965 h 965"/>
                <a:gd name="T40" fmla="*/ 112 w 393"/>
                <a:gd name="T41" fmla="*/ 910 h 965"/>
                <a:gd name="T42" fmla="*/ 116 w 393"/>
                <a:gd name="T43" fmla="*/ 851 h 965"/>
                <a:gd name="T44" fmla="*/ 92 w 393"/>
                <a:gd name="T45" fmla="*/ 785 h 965"/>
                <a:gd name="T46" fmla="*/ 54 w 393"/>
                <a:gd name="T47" fmla="*/ 751 h 965"/>
                <a:gd name="T48" fmla="*/ 61 w 393"/>
                <a:gd name="T49" fmla="*/ 701 h 965"/>
                <a:gd name="T50" fmla="*/ 146 w 393"/>
                <a:gd name="T51" fmla="*/ 636 h 965"/>
                <a:gd name="T52" fmla="*/ 255 w 393"/>
                <a:gd name="T53" fmla="*/ 564 h 965"/>
                <a:gd name="T54" fmla="*/ 348 w 393"/>
                <a:gd name="T55" fmla="*/ 498 h 965"/>
                <a:gd name="T56" fmla="*/ 389 w 393"/>
                <a:gd name="T57" fmla="*/ 452 h 965"/>
                <a:gd name="T58" fmla="*/ 393 w 393"/>
                <a:gd name="T59" fmla="*/ 396 h 965"/>
                <a:gd name="T60" fmla="*/ 372 w 393"/>
                <a:gd name="T61" fmla="*/ 339 h 965"/>
                <a:gd name="T62" fmla="*/ 328 w 393"/>
                <a:gd name="T63" fmla="*/ 271 h 965"/>
                <a:gd name="T64" fmla="*/ 277 w 393"/>
                <a:gd name="T65" fmla="*/ 206 h 965"/>
                <a:gd name="T66" fmla="*/ 228 w 393"/>
                <a:gd name="T67" fmla="*/ 150 h 965"/>
                <a:gd name="T68" fmla="*/ 184 w 393"/>
                <a:gd name="T69" fmla="*/ 97 h 965"/>
                <a:gd name="T70" fmla="*/ 143 w 393"/>
                <a:gd name="T71" fmla="*/ 56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3" h="965">
                  <a:moveTo>
                    <a:pt x="143" y="56"/>
                  </a:moveTo>
                  <a:lnTo>
                    <a:pt x="95" y="10"/>
                  </a:lnTo>
                  <a:lnTo>
                    <a:pt x="34" y="0"/>
                  </a:lnTo>
                  <a:lnTo>
                    <a:pt x="0" y="50"/>
                  </a:lnTo>
                  <a:lnTo>
                    <a:pt x="10" y="78"/>
                  </a:lnTo>
                  <a:lnTo>
                    <a:pt x="75" y="115"/>
                  </a:lnTo>
                  <a:lnTo>
                    <a:pt x="194" y="200"/>
                  </a:lnTo>
                  <a:lnTo>
                    <a:pt x="259" y="280"/>
                  </a:lnTo>
                  <a:lnTo>
                    <a:pt x="311" y="368"/>
                  </a:lnTo>
                  <a:lnTo>
                    <a:pt x="311" y="440"/>
                  </a:lnTo>
                  <a:lnTo>
                    <a:pt x="255" y="498"/>
                  </a:lnTo>
                  <a:lnTo>
                    <a:pt x="194" y="542"/>
                  </a:lnTo>
                  <a:lnTo>
                    <a:pt x="126" y="599"/>
                  </a:lnTo>
                  <a:lnTo>
                    <a:pt x="51" y="664"/>
                  </a:lnTo>
                  <a:lnTo>
                    <a:pt x="20" y="751"/>
                  </a:lnTo>
                  <a:lnTo>
                    <a:pt x="64" y="845"/>
                  </a:lnTo>
                  <a:lnTo>
                    <a:pt x="54" y="916"/>
                  </a:lnTo>
                  <a:lnTo>
                    <a:pt x="34" y="944"/>
                  </a:lnTo>
                  <a:lnTo>
                    <a:pt x="54" y="956"/>
                  </a:lnTo>
                  <a:lnTo>
                    <a:pt x="92" y="965"/>
                  </a:lnTo>
                  <a:lnTo>
                    <a:pt x="112" y="910"/>
                  </a:lnTo>
                  <a:lnTo>
                    <a:pt x="116" y="851"/>
                  </a:lnTo>
                  <a:lnTo>
                    <a:pt x="92" y="785"/>
                  </a:lnTo>
                  <a:lnTo>
                    <a:pt x="54" y="751"/>
                  </a:lnTo>
                  <a:lnTo>
                    <a:pt x="61" y="701"/>
                  </a:lnTo>
                  <a:lnTo>
                    <a:pt x="146" y="636"/>
                  </a:lnTo>
                  <a:lnTo>
                    <a:pt x="255" y="564"/>
                  </a:lnTo>
                  <a:lnTo>
                    <a:pt x="348" y="498"/>
                  </a:lnTo>
                  <a:lnTo>
                    <a:pt x="389" y="452"/>
                  </a:lnTo>
                  <a:lnTo>
                    <a:pt x="393" y="396"/>
                  </a:lnTo>
                  <a:lnTo>
                    <a:pt x="372" y="339"/>
                  </a:lnTo>
                  <a:lnTo>
                    <a:pt x="328" y="271"/>
                  </a:lnTo>
                  <a:lnTo>
                    <a:pt x="277" y="206"/>
                  </a:lnTo>
                  <a:lnTo>
                    <a:pt x="228" y="150"/>
                  </a:lnTo>
                  <a:lnTo>
                    <a:pt x="184" y="97"/>
                  </a:lnTo>
                  <a:lnTo>
                    <a:pt x="143" y="5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68">
              <a:extLst>
                <a:ext uri="{FF2B5EF4-FFF2-40B4-BE49-F238E27FC236}">
                  <a16:creationId xmlns:a16="http://schemas.microsoft.com/office/drawing/2014/main" id="{2AC07BDB-7DDB-4640-8593-FC408F2ACE38}"/>
                </a:ext>
              </a:extLst>
            </p:cNvPr>
            <p:cNvSpPr>
              <a:spLocks/>
            </p:cNvSpPr>
            <p:nvPr/>
          </p:nvSpPr>
          <p:spPr bwMode="auto">
            <a:xfrm>
              <a:off x="726" y="1906"/>
              <a:ext cx="241" cy="473"/>
            </a:xfrm>
            <a:custGeom>
              <a:avLst/>
              <a:gdLst>
                <a:gd name="T0" fmla="*/ 153 w 482"/>
                <a:gd name="T1" fmla="*/ 156 h 945"/>
                <a:gd name="T2" fmla="*/ 204 w 482"/>
                <a:gd name="T3" fmla="*/ 84 h 945"/>
                <a:gd name="T4" fmla="*/ 283 w 482"/>
                <a:gd name="T5" fmla="*/ 25 h 945"/>
                <a:gd name="T6" fmla="*/ 338 w 482"/>
                <a:gd name="T7" fmla="*/ 0 h 945"/>
                <a:gd name="T8" fmla="*/ 406 w 482"/>
                <a:gd name="T9" fmla="*/ 6 h 945"/>
                <a:gd name="T10" fmla="*/ 450 w 482"/>
                <a:gd name="T11" fmla="*/ 28 h 945"/>
                <a:gd name="T12" fmla="*/ 478 w 482"/>
                <a:gd name="T13" fmla="*/ 75 h 945"/>
                <a:gd name="T14" fmla="*/ 482 w 482"/>
                <a:gd name="T15" fmla="*/ 175 h 945"/>
                <a:gd name="T16" fmla="*/ 450 w 482"/>
                <a:gd name="T17" fmla="*/ 240 h 945"/>
                <a:gd name="T18" fmla="*/ 396 w 482"/>
                <a:gd name="T19" fmla="*/ 327 h 945"/>
                <a:gd name="T20" fmla="*/ 358 w 482"/>
                <a:gd name="T21" fmla="*/ 421 h 945"/>
                <a:gd name="T22" fmla="*/ 358 w 482"/>
                <a:gd name="T23" fmla="*/ 530 h 945"/>
                <a:gd name="T24" fmla="*/ 375 w 482"/>
                <a:gd name="T25" fmla="*/ 655 h 945"/>
                <a:gd name="T26" fmla="*/ 399 w 482"/>
                <a:gd name="T27" fmla="*/ 717 h 945"/>
                <a:gd name="T28" fmla="*/ 409 w 482"/>
                <a:gd name="T29" fmla="*/ 776 h 945"/>
                <a:gd name="T30" fmla="*/ 409 w 482"/>
                <a:gd name="T31" fmla="*/ 843 h 945"/>
                <a:gd name="T32" fmla="*/ 389 w 482"/>
                <a:gd name="T33" fmla="*/ 895 h 945"/>
                <a:gd name="T34" fmla="*/ 348 w 482"/>
                <a:gd name="T35" fmla="*/ 923 h 945"/>
                <a:gd name="T36" fmla="*/ 304 w 482"/>
                <a:gd name="T37" fmla="*/ 936 h 945"/>
                <a:gd name="T38" fmla="*/ 246 w 482"/>
                <a:gd name="T39" fmla="*/ 945 h 945"/>
                <a:gd name="T40" fmla="*/ 170 w 482"/>
                <a:gd name="T41" fmla="*/ 945 h 945"/>
                <a:gd name="T42" fmla="*/ 122 w 482"/>
                <a:gd name="T43" fmla="*/ 926 h 945"/>
                <a:gd name="T44" fmla="*/ 78 w 482"/>
                <a:gd name="T45" fmla="*/ 905 h 945"/>
                <a:gd name="T46" fmla="*/ 41 w 482"/>
                <a:gd name="T47" fmla="*/ 843 h 945"/>
                <a:gd name="T48" fmla="*/ 20 w 482"/>
                <a:gd name="T49" fmla="*/ 758 h 945"/>
                <a:gd name="T50" fmla="*/ 0 w 482"/>
                <a:gd name="T51" fmla="*/ 671 h 945"/>
                <a:gd name="T52" fmla="*/ 0 w 482"/>
                <a:gd name="T53" fmla="*/ 570 h 945"/>
                <a:gd name="T54" fmla="*/ 27 w 482"/>
                <a:gd name="T55" fmla="*/ 455 h 945"/>
                <a:gd name="T56" fmla="*/ 47 w 482"/>
                <a:gd name="T57" fmla="*/ 390 h 945"/>
                <a:gd name="T58" fmla="*/ 71 w 482"/>
                <a:gd name="T59" fmla="*/ 296 h 945"/>
                <a:gd name="T60" fmla="*/ 109 w 482"/>
                <a:gd name="T61" fmla="*/ 222 h 945"/>
                <a:gd name="T62" fmla="*/ 129 w 482"/>
                <a:gd name="T63" fmla="*/ 187 h 945"/>
                <a:gd name="T64" fmla="*/ 153 w 482"/>
                <a:gd name="T65" fmla="*/ 156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2" h="945">
                  <a:moveTo>
                    <a:pt x="153" y="156"/>
                  </a:moveTo>
                  <a:lnTo>
                    <a:pt x="204" y="84"/>
                  </a:lnTo>
                  <a:lnTo>
                    <a:pt x="283" y="25"/>
                  </a:lnTo>
                  <a:lnTo>
                    <a:pt x="338" y="0"/>
                  </a:lnTo>
                  <a:lnTo>
                    <a:pt x="406" y="6"/>
                  </a:lnTo>
                  <a:lnTo>
                    <a:pt x="450" y="28"/>
                  </a:lnTo>
                  <a:lnTo>
                    <a:pt x="478" y="75"/>
                  </a:lnTo>
                  <a:lnTo>
                    <a:pt x="482" y="175"/>
                  </a:lnTo>
                  <a:lnTo>
                    <a:pt x="450" y="240"/>
                  </a:lnTo>
                  <a:lnTo>
                    <a:pt x="396" y="327"/>
                  </a:lnTo>
                  <a:lnTo>
                    <a:pt x="358" y="421"/>
                  </a:lnTo>
                  <a:lnTo>
                    <a:pt x="358" y="530"/>
                  </a:lnTo>
                  <a:lnTo>
                    <a:pt x="375" y="655"/>
                  </a:lnTo>
                  <a:lnTo>
                    <a:pt x="399" y="717"/>
                  </a:lnTo>
                  <a:lnTo>
                    <a:pt x="409" y="776"/>
                  </a:lnTo>
                  <a:lnTo>
                    <a:pt x="409" y="843"/>
                  </a:lnTo>
                  <a:lnTo>
                    <a:pt x="389" y="895"/>
                  </a:lnTo>
                  <a:lnTo>
                    <a:pt x="348" y="923"/>
                  </a:lnTo>
                  <a:lnTo>
                    <a:pt x="304" y="936"/>
                  </a:lnTo>
                  <a:lnTo>
                    <a:pt x="246" y="945"/>
                  </a:lnTo>
                  <a:lnTo>
                    <a:pt x="170" y="945"/>
                  </a:lnTo>
                  <a:lnTo>
                    <a:pt x="122" y="926"/>
                  </a:lnTo>
                  <a:lnTo>
                    <a:pt x="78" y="905"/>
                  </a:lnTo>
                  <a:lnTo>
                    <a:pt x="41" y="843"/>
                  </a:lnTo>
                  <a:lnTo>
                    <a:pt x="20" y="758"/>
                  </a:lnTo>
                  <a:lnTo>
                    <a:pt x="0" y="671"/>
                  </a:lnTo>
                  <a:lnTo>
                    <a:pt x="0" y="570"/>
                  </a:lnTo>
                  <a:lnTo>
                    <a:pt x="27" y="455"/>
                  </a:lnTo>
                  <a:lnTo>
                    <a:pt x="47" y="390"/>
                  </a:lnTo>
                  <a:lnTo>
                    <a:pt x="71" y="296"/>
                  </a:lnTo>
                  <a:lnTo>
                    <a:pt x="109" y="222"/>
                  </a:lnTo>
                  <a:lnTo>
                    <a:pt x="129" y="187"/>
                  </a:lnTo>
                  <a:lnTo>
                    <a:pt x="153" y="15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69">
              <a:extLst>
                <a:ext uri="{FF2B5EF4-FFF2-40B4-BE49-F238E27FC236}">
                  <a16:creationId xmlns:a16="http://schemas.microsoft.com/office/drawing/2014/main" id="{DFE4CD7E-21AF-497C-9CB8-3A6C70511F0D}"/>
                </a:ext>
              </a:extLst>
            </p:cNvPr>
            <p:cNvSpPr>
              <a:spLocks/>
            </p:cNvSpPr>
            <p:nvPr/>
          </p:nvSpPr>
          <p:spPr bwMode="auto">
            <a:xfrm>
              <a:off x="827" y="2287"/>
              <a:ext cx="184" cy="544"/>
            </a:xfrm>
            <a:custGeom>
              <a:avLst/>
              <a:gdLst>
                <a:gd name="T0" fmla="*/ 62 w 370"/>
                <a:gd name="T1" fmla="*/ 121 h 1090"/>
                <a:gd name="T2" fmla="*/ 21 w 370"/>
                <a:gd name="T3" fmla="*/ 78 h 1090"/>
                <a:gd name="T4" fmla="*/ 11 w 370"/>
                <a:gd name="T5" fmla="*/ 40 h 1090"/>
                <a:gd name="T6" fmla="*/ 42 w 370"/>
                <a:gd name="T7" fmla="*/ 3 h 1090"/>
                <a:gd name="T8" fmla="*/ 90 w 370"/>
                <a:gd name="T9" fmla="*/ 0 h 1090"/>
                <a:gd name="T10" fmla="*/ 124 w 370"/>
                <a:gd name="T11" fmla="*/ 12 h 1090"/>
                <a:gd name="T12" fmla="*/ 161 w 370"/>
                <a:gd name="T13" fmla="*/ 68 h 1090"/>
                <a:gd name="T14" fmla="*/ 233 w 370"/>
                <a:gd name="T15" fmla="*/ 180 h 1090"/>
                <a:gd name="T16" fmla="*/ 288 w 370"/>
                <a:gd name="T17" fmla="*/ 295 h 1090"/>
                <a:gd name="T18" fmla="*/ 326 w 370"/>
                <a:gd name="T19" fmla="*/ 346 h 1090"/>
                <a:gd name="T20" fmla="*/ 339 w 370"/>
                <a:gd name="T21" fmla="*/ 408 h 1090"/>
                <a:gd name="T22" fmla="*/ 346 w 370"/>
                <a:gd name="T23" fmla="*/ 429 h 1090"/>
                <a:gd name="T24" fmla="*/ 326 w 370"/>
                <a:gd name="T25" fmla="*/ 485 h 1090"/>
                <a:gd name="T26" fmla="*/ 275 w 370"/>
                <a:gd name="T27" fmla="*/ 576 h 1090"/>
                <a:gd name="T28" fmla="*/ 212 w 370"/>
                <a:gd name="T29" fmla="*/ 669 h 1090"/>
                <a:gd name="T30" fmla="*/ 151 w 370"/>
                <a:gd name="T31" fmla="*/ 763 h 1090"/>
                <a:gd name="T32" fmla="*/ 130 w 370"/>
                <a:gd name="T33" fmla="*/ 822 h 1090"/>
                <a:gd name="T34" fmla="*/ 124 w 370"/>
                <a:gd name="T35" fmla="*/ 859 h 1090"/>
                <a:gd name="T36" fmla="*/ 144 w 370"/>
                <a:gd name="T37" fmla="*/ 887 h 1090"/>
                <a:gd name="T38" fmla="*/ 212 w 370"/>
                <a:gd name="T39" fmla="*/ 906 h 1090"/>
                <a:gd name="T40" fmla="*/ 288 w 370"/>
                <a:gd name="T41" fmla="*/ 940 h 1090"/>
                <a:gd name="T42" fmla="*/ 346 w 370"/>
                <a:gd name="T43" fmla="*/ 997 h 1090"/>
                <a:gd name="T44" fmla="*/ 370 w 370"/>
                <a:gd name="T45" fmla="*/ 1052 h 1090"/>
                <a:gd name="T46" fmla="*/ 350 w 370"/>
                <a:gd name="T47" fmla="*/ 1080 h 1090"/>
                <a:gd name="T48" fmla="*/ 298 w 370"/>
                <a:gd name="T49" fmla="*/ 1090 h 1090"/>
                <a:gd name="T50" fmla="*/ 285 w 370"/>
                <a:gd name="T51" fmla="*/ 1065 h 1090"/>
                <a:gd name="T52" fmla="*/ 243 w 370"/>
                <a:gd name="T53" fmla="*/ 1009 h 1090"/>
                <a:gd name="T54" fmla="*/ 212 w 370"/>
                <a:gd name="T55" fmla="*/ 968 h 1090"/>
                <a:gd name="T56" fmla="*/ 165 w 370"/>
                <a:gd name="T57" fmla="*/ 940 h 1090"/>
                <a:gd name="T58" fmla="*/ 124 w 370"/>
                <a:gd name="T59" fmla="*/ 924 h 1090"/>
                <a:gd name="T60" fmla="*/ 73 w 370"/>
                <a:gd name="T61" fmla="*/ 924 h 1090"/>
                <a:gd name="T62" fmla="*/ 32 w 370"/>
                <a:gd name="T63" fmla="*/ 930 h 1090"/>
                <a:gd name="T64" fmla="*/ 11 w 370"/>
                <a:gd name="T65" fmla="*/ 921 h 1090"/>
                <a:gd name="T66" fmla="*/ 0 w 370"/>
                <a:gd name="T67" fmla="*/ 893 h 1090"/>
                <a:gd name="T68" fmla="*/ 32 w 370"/>
                <a:gd name="T69" fmla="*/ 868 h 1090"/>
                <a:gd name="T70" fmla="*/ 79 w 370"/>
                <a:gd name="T71" fmla="*/ 785 h 1090"/>
                <a:gd name="T72" fmla="*/ 124 w 370"/>
                <a:gd name="T73" fmla="*/ 700 h 1090"/>
                <a:gd name="T74" fmla="*/ 182 w 370"/>
                <a:gd name="T75" fmla="*/ 613 h 1090"/>
                <a:gd name="T76" fmla="*/ 212 w 370"/>
                <a:gd name="T77" fmla="*/ 542 h 1090"/>
                <a:gd name="T78" fmla="*/ 257 w 370"/>
                <a:gd name="T79" fmla="*/ 448 h 1090"/>
                <a:gd name="T80" fmla="*/ 263 w 370"/>
                <a:gd name="T81" fmla="*/ 398 h 1090"/>
                <a:gd name="T82" fmla="*/ 236 w 370"/>
                <a:gd name="T83" fmla="*/ 333 h 1090"/>
                <a:gd name="T84" fmla="*/ 175 w 370"/>
                <a:gd name="T85" fmla="*/ 267 h 1090"/>
                <a:gd name="T86" fmla="*/ 120 w 370"/>
                <a:gd name="T87" fmla="*/ 187 h 1090"/>
                <a:gd name="T88" fmla="*/ 62 w 370"/>
                <a:gd name="T89" fmla="*/ 121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0" h="1090">
                  <a:moveTo>
                    <a:pt x="62" y="121"/>
                  </a:moveTo>
                  <a:lnTo>
                    <a:pt x="21" y="78"/>
                  </a:lnTo>
                  <a:lnTo>
                    <a:pt x="11" y="40"/>
                  </a:lnTo>
                  <a:lnTo>
                    <a:pt x="42" y="3"/>
                  </a:lnTo>
                  <a:lnTo>
                    <a:pt x="90" y="0"/>
                  </a:lnTo>
                  <a:lnTo>
                    <a:pt x="124" y="12"/>
                  </a:lnTo>
                  <a:lnTo>
                    <a:pt x="161" y="68"/>
                  </a:lnTo>
                  <a:lnTo>
                    <a:pt x="233" y="180"/>
                  </a:lnTo>
                  <a:lnTo>
                    <a:pt x="288" y="295"/>
                  </a:lnTo>
                  <a:lnTo>
                    <a:pt x="326" y="346"/>
                  </a:lnTo>
                  <a:lnTo>
                    <a:pt x="339" y="408"/>
                  </a:lnTo>
                  <a:lnTo>
                    <a:pt x="346" y="429"/>
                  </a:lnTo>
                  <a:lnTo>
                    <a:pt x="326" y="485"/>
                  </a:lnTo>
                  <a:lnTo>
                    <a:pt x="275" y="576"/>
                  </a:lnTo>
                  <a:lnTo>
                    <a:pt x="212" y="669"/>
                  </a:lnTo>
                  <a:lnTo>
                    <a:pt x="151" y="763"/>
                  </a:lnTo>
                  <a:lnTo>
                    <a:pt x="130" y="822"/>
                  </a:lnTo>
                  <a:lnTo>
                    <a:pt x="124" y="859"/>
                  </a:lnTo>
                  <a:lnTo>
                    <a:pt x="144" y="887"/>
                  </a:lnTo>
                  <a:lnTo>
                    <a:pt x="212" y="906"/>
                  </a:lnTo>
                  <a:lnTo>
                    <a:pt x="288" y="940"/>
                  </a:lnTo>
                  <a:lnTo>
                    <a:pt x="346" y="997"/>
                  </a:lnTo>
                  <a:lnTo>
                    <a:pt x="370" y="1052"/>
                  </a:lnTo>
                  <a:lnTo>
                    <a:pt x="350" y="1080"/>
                  </a:lnTo>
                  <a:lnTo>
                    <a:pt x="298" y="1090"/>
                  </a:lnTo>
                  <a:lnTo>
                    <a:pt x="285" y="1065"/>
                  </a:lnTo>
                  <a:lnTo>
                    <a:pt x="243" y="1009"/>
                  </a:lnTo>
                  <a:lnTo>
                    <a:pt x="212" y="968"/>
                  </a:lnTo>
                  <a:lnTo>
                    <a:pt x="165" y="940"/>
                  </a:lnTo>
                  <a:lnTo>
                    <a:pt x="124" y="924"/>
                  </a:lnTo>
                  <a:lnTo>
                    <a:pt x="73" y="924"/>
                  </a:lnTo>
                  <a:lnTo>
                    <a:pt x="32" y="930"/>
                  </a:lnTo>
                  <a:lnTo>
                    <a:pt x="11" y="921"/>
                  </a:lnTo>
                  <a:lnTo>
                    <a:pt x="0" y="893"/>
                  </a:lnTo>
                  <a:lnTo>
                    <a:pt x="32" y="868"/>
                  </a:lnTo>
                  <a:lnTo>
                    <a:pt x="79" y="785"/>
                  </a:lnTo>
                  <a:lnTo>
                    <a:pt x="124" y="700"/>
                  </a:lnTo>
                  <a:lnTo>
                    <a:pt x="182" y="613"/>
                  </a:lnTo>
                  <a:lnTo>
                    <a:pt x="212" y="542"/>
                  </a:lnTo>
                  <a:lnTo>
                    <a:pt x="257" y="448"/>
                  </a:lnTo>
                  <a:lnTo>
                    <a:pt x="263" y="398"/>
                  </a:lnTo>
                  <a:lnTo>
                    <a:pt x="236" y="333"/>
                  </a:lnTo>
                  <a:lnTo>
                    <a:pt x="175" y="267"/>
                  </a:lnTo>
                  <a:lnTo>
                    <a:pt x="120" y="187"/>
                  </a:lnTo>
                  <a:lnTo>
                    <a:pt x="62" y="12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70">
              <a:extLst>
                <a:ext uri="{FF2B5EF4-FFF2-40B4-BE49-F238E27FC236}">
                  <a16:creationId xmlns:a16="http://schemas.microsoft.com/office/drawing/2014/main" id="{869E28A7-88B7-4944-846D-853615B3FD7D}"/>
                </a:ext>
              </a:extLst>
            </p:cNvPr>
            <p:cNvSpPr>
              <a:spLocks/>
            </p:cNvSpPr>
            <p:nvPr/>
          </p:nvSpPr>
          <p:spPr bwMode="auto">
            <a:xfrm>
              <a:off x="575" y="2287"/>
              <a:ext cx="218" cy="540"/>
            </a:xfrm>
            <a:custGeom>
              <a:avLst/>
              <a:gdLst>
                <a:gd name="T0" fmla="*/ 257 w 435"/>
                <a:gd name="T1" fmla="*/ 230 h 1080"/>
                <a:gd name="T2" fmla="*/ 288 w 435"/>
                <a:gd name="T3" fmla="*/ 122 h 1080"/>
                <a:gd name="T4" fmla="*/ 322 w 435"/>
                <a:gd name="T5" fmla="*/ 37 h 1080"/>
                <a:gd name="T6" fmla="*/ 360 w 435"/>
                <a:gd name="T7" fmla="*/ 0 h 1080"/>
                <a:gd name="T8" fmla="*/ 414 w 435"/>
                <a:gd name="T9" fmla="*/ 0 h 1080"/>
                <a:gd name="T10" fmla="*/ 435 w 435"/>
                <a:gd name="T11" fmla="*/ 50 h 1080"/>
                <a:gd name="T12" fmla="*/ 421 w 435"/>
                <a:gd name="T13" fmla="*/ 106 h 1080"/>
                <a:gd name="T14" fmla="*/ 363 w 435"/>
                <a:gd name="T15" fmla="*/ 187 h 1080"/>
                <a:gd name="T16" fmla="*/ 308 w 435"/>
                <a:gd name="T17" fmla="*/ 267 h 1080"/>
                <a:gd name="T18" fmla="*/ 278 w 435"/>
                <a:gd name="T19" fmla="*/ 374 h 1080"/>
                <a:gd name="T20" fmla="*/ 257 w 435"/>
                <a:gd name="T21" fmla="*/ 448 h 1080"/>
                <a:gd name="T22" fmla="*/ 247 w 435"/>
                <a:gd name="T23" fmla="*/ 519 h 1080"/>
                <a:gd name="T24" fmla="*/ 260 w 435"/>
                <a:gd name="T25" fmla="*/ 654 h 1080"/>
                <a:gd name="T26" fmla="*/ 278 w 435"/>
                <a:gd name="T27" fmla="*/ 772 h 1080"/>
                <a:gd name="T28" fmla="*/ 298 w 435"/>
                <a:gd name="T29" fmla="*/ 856 h 1080"/>
                <a:gd name="T30" fmla="*/ 312 w 435"/>
                <a:gd name="T31" fmla="*/ 896 h 1080"/>
                <a:gd name="T32" fmla="*/ 301 w 435"/>
                <a:gd name="T33" fmla="*/ 940 h 1080"/>
                <a:gd name="T34" fmla="*/ 278 w 435"/>
                <a:gd name="T35" fmla="*/ 943 h 1080"/>
                <a:gd name="T36" fmla="*/ 236 w 435"/>
                <a:gd name="T37" fmla="*/ 943 h 1080"/>
                <a:gd name="T38" fmla="*/ 157 w 435"/>
                <a:gd name="T39" fmla="*/ 981 h 1080"/>
                <a:gd name="T40" fmla="*/ 106 w 435"/>
                <a:gd name="T41" fmla="*/ 1015 h 1080"/>
                <a:gd name="T42" fmla="*/ 82 w 435"/>
                <a:gd name="T43" fmla="*/ 1074 h 1080"/>
                <a:gd name="T44" fmla="*/ 51 w 435"/>
                <a:gd name="T45" fmla="*/ 1080 h 1080"/>
                <a:gd name="T46" fmla="*/ 10 w 435"/>
                <a:gd name="T47" fmla="*/ 1043 h 1080"/>
                <a:gd name="T48" fmla="*/ 0 w 435"/>
                <a:gd name="T49" fmla="*/ 1006 h 1080"/>
                <a:gd name="T50" fmla="*/ 54 w 435"/>
                <a:gd name="T51" fmla="*/ 961 h 1080"/>
                <a:gd name="T52" fmla="*/ 133 w 435"/>
                <a:gd name="T53" fmla="*/ 930 h 1080"/>
                <a:gd name="T54" fmla="*/ 194 w 435"/>
                <a:gd name="T55" fmla="*/ 906 h 1080"/>
                <a:gd name="T56" fmla="*/ 236 w 435"/>
                <a:gd name="T57" fmla="*/ 887 h 1080"/>
                <a:gd name="T58" fmla="*/ 250 w 435"/>
                <a:gd name="T59" fmla="*/ 859 h 1080"/>
                <a:gd name="T60" fmla="*/ 239 w 435"/>
                <a:gd name="T61" fmla="*/ 766 h 1080"/>
                <a:gd name="T62" fmla="*/ 205 w 435"/>
                <a:gd name="T63" fmla="*/ 663 h 1080"/>
                <a:gd name="T64" fmla="*/ 188 w 435"/>
                <a:gd name="T65" fmla="*/ 558 h 1080"/>
                <a:gd name="T66" fmla="*/ 188 w 435"/>
                <a:gd name="T67" fmla="*/ 504 h 1080"/>
                <a:gd name="T68" fmla="*/ 188 w 435"/>
                <a:gd name="T69" fmla="*/ 436 h 1080"/>
                <a:gd name="T70" fmla="*/ 205 w 435"/>
                <a:gd name="T71" fmla="*/ 374 h 1080"/>
                <a:gd name="T72" fmla="*/ 229 w 435"/>
                <a:gd name="T73" fmla="*/ 286 h 1080"/>
                <a:gd name="T74" fmla="*/ 257 w 435"/>
                <a:gd name="T75" fmla="*/ 230 h 1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5" h="1080">
                  <a:moveTo>
                    <a:pt x="257" y="230"/>
                  </a:moveTo>
                  <a:lnTo>
                    <a:pt x="288" y="122"/>
                  </a:lnTo>
                  <a:lnTo>
                    <a:pt x="322" y="37"/>
                  </a:lnTo>
                  <a:lnTo>
                    <a:pt x="360" y="0"/>
                  </a:lnTo>
                  <a:lnTo>
                    <a:pt x="414" y="0"/>
                  </a:lnTo>
                  <a:lnTo>
                    <a:pt x="435" y="50"/>
                  </a:lnTo>
                  <a:lnTo>
                    <a:pt x="421" y="106"/>
                  </a:lnTo>
                  <a:lnTo>
                    <a:pt x="363" y="187"/>
                  </a:lnTo>
                  <a:lnTo>
                    <a:pt x="308" y="267"/>
                  </a:lnTo>
                  <a:lnTo>
                    <a:pt x="278" y="374"/>
                  </a:lnTo>
                  <a:lnTo>
                    <a:pt x="257" y="448"/>
                  </a:lnTo>
                  <a:lnTo>
                    <a:pt x="247" y="519"/>
                  </a:lnTo>
                  <a:lnTo>
                    <a:pt x="260" y="654"/>
                  </a:lnTo>
                  <a:lnTo>
                    <a:pt x="278" y="772"/>
                  </a:lnTo>
                  <a:lnTo>
                    <a:pt x="298" y="856"/>
                  </a:lnTo>
                  <a:lnTo>
                    <a:pt x="312" y="896"/>
                  </a:lnTo>
                  <a:lnTo>
                    <a:pt x="301" y="940"/>
                  </a:lnTo>
                  <a:lnTo>
                    <a:pt x="278" y="943"/>
                  </a:lnTo>
                  <a:lnTo>
                    <a:pt x="236" y="943"/>
                  </a:lnTo>
                  <a:lnTo>
                    <a:pt x="157" y="981"/>
                  </a:lnTo>
                  <a:lnTo>
                    <a:pt x="106" y="1015"/>
                  </a:lnTo>
                  <a:lnTo>
                    <a:pt x="82" y="1074"/>
                  </a:lnTo>
                  <a:lnTo>
                    <a:pt x="51" y="1080"/>
                  </a:lnTo>
                  <a:lnTo>
                    <a:pt x="10" y="1043"/>
                  </a:lnTo>
                  <a:lnTo>
                    <a:pt x="0" y="1006"/>
                  </a:lnTo>
                  <a:lnTo>
                    <a:pt x="54" y="961"/>
                  </a:lnTo>
                  <a:lnTo>
                    <a:pt x="133" y="930"/>
                  </a:lnTo>
                  <a:lnTo>
                    <a:pt x="194" y="906"/>
                  </a:lnTo>
                  <a:lnTo>
                    <a:pt x="236" y="887"/>
                  </a:lnTo>
                  <a:lnTo>
                    <a:pt x="250" y="859"/>
                  </a:lnTo>
                  <a:lnTo>
                    <a:pt x="239" y="766"/>
                  </a:lnTo>
                  <a:lnTo>
                    <a:pt x="205" y="663"/>
                  </a:lnTo>
                  <a:lnTo>
                    <a:pt x="188" y="558"/>
                  </a:lnTo>
                  <a:lnTo>
                    <a:pt x="188" y="504"/>
                  </a:lnTo>
                  <a:lnTo>
                    <a:pt x="188" y="436"/>
                  </a:lnTo>
                  <a:lnTo>
                    <a:pt x="205" y="374"/>
                  </a:lnTo>
                  <a:lnTo>
                    <a:pt x="229" y="286"/>
                  </a:lnTo>
                  <a:lnTo>
                    <a:pt x="257" y="23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21" name="Group 86">
            <a:extLst>
              <a:ext uri="{FF2B5EF4-FFF2-40B4-BE49-F238E27FC236}">
                <a16:creationId xmlns:a16="http://schemas.microsoft.com/office/drawing/2014/main" id="{7085685B-7C78-43D3-80D1-8C714550194C}"/>
              </a:ext>
            </a:extLst>
          </p:cNvPr>
          <p:cNvGrpSpPr>
            <a:grpSpLocks/>
          </p:cNvGrpSpPr>
          <p:nvPr/>
        </p:nvGrpSpPr>
        <p:grpSpPr bwMode="auto">
          <a:xfrm flipH="1">
            <a:off x="800100" y="3044466"/>
            <a:ext cx="500063" cy="1254125"/>
            <a:chOff x="244" y="1585"/>
            <a:chExt cx="315" cy="790"/>
          </a:xfrm>
          <a:effectLst>
            <a:outerShdw blurRad="50800" dist="38100" dir="2700000" algn="tl" rotWithShape="0">
              <a:prstClr val="black">
                <a:alpha val="40000"/>
              </a:prstClr>
            </a:outerShdw>
          </a:effectLst>
        </p:grpSpPr>
        <p:sp>
          <p:nvSpPr>
            <p:cNvPr id="22" name="Freeform 72">
              <a:extLst>
                <a:ext uri="{FF2B5EF4-FFF2-40B4-BE49-F238E27FC236}">
                  <a16:creationId xmlns:a16="http://schemas.microsoft.com/office/drawing/2014/main" id="{1628AB97-54CF-4A9A-9111-008A26AC39D5}"/>
                </a:ext>
              </a:extLst>
            </p:cNvPr>
            <p:cNvSpPr>
              <a:spLocks/>
            </p:cNvSpPr>
            <p:nvPr/>
          </p:nvSpPr>
          <p:spPr bwMode="auto">
            <a:xfrm>
              <a:off x="310" y="1585"/>
              <a:ext cx="249" cy="225"/>
            </a:xfrm>
            <a:custGeom>
              <a:avLst/>
              <a:gdLst>
                <a:gd name="T0" fmla="*/ 242 w 498"/>
                <a:gd name="T1" fmla="*/ 388 h 450"/>
                <a:gd name="T2" fmla="*/ 267 w 498"/>
                <a:gd name="T3" fmla="*/ 409 h 450"/>
                <a:gd name="T4" fmla="*/ 308 w 498"/>
                <a:gd name="T5" fmla="*/ 434 h 450"/>
                <a:gd name="T6" fmla="*/ 362 w 498"/>
                <a:gd name="T7" fmla="*/ 450 h 450"/>
                <a:gd name="T8" fmla="*/ 407 w 498"/>
                <a:gd name="T9" fmla="*/ 450 h 450"/>
                <a:gd name="T10" fmla="*/ 444 w 498"/>
                <a:gd name="T11" fmla="*/ 434 h 450"/>
                <a:gd name="T12" fmla="*/ 478 w 498"/>
                <a:gd name="T13" fmla="*/ 409 h 450"/>
                <a:gd name="T14" fmla="*/ 498 w 498"/>
                <a:gd name="T15" fmla="*/ 382 h 450"/>
                <a:gd name="T16" fmla="*/ 498 w 498"/>
                <a:gd name="T17" fmla="*/ 341 h 450"/>
                <a:gd name="T18" fmla="*/ 495 w 498"/>
                <a:gd name="T19" fmla="*/ 306 h 450"/>
                <a:gd name="T20" fmla="*/ 485 w 498"/>
                <a:gd name="T21" fmla="*/ 276 h 450"/>
                <a:gd name="T22" fmla="*/ 454 w 498"/>
                <a:gd name="T23" fmla="*/ 248 h 450"/>
                <a:gd name="T24" fmla="*/ 427 w 498"/>
                <a:gd name="T25" fmla="*/ 229 h 450"/>
                <a:gd name="T26" fmla="*/ 386 w 498"/>
                <a:gd name="T27" fmla="*/ 220 h 450"/>
                <a:gd name="T28" fmla="*/ 366 w 498"/>
                <a:gd name="T29" fmla="*/ 217 h 450"/>
                <a:gd name="T30" fmla="*/ 403 w 498"/>
                <a:gd name="T31" fmla="*/ 198 h 450"/>
                <a:gd name="T32" fmla="*/ 434 w 498"/>
                <a:gd name="T33" fmla="*/ 158 h 450"/>
                <a:gd name="T34" fmla="*/ 441 w 498"/>
                <a:gd name="T35" fmla="*/ 136 h 450"/>
                <a:gd name="T36" fmla="*/ 441 w 498"/>
                <a:gd name="T37" fmla="*/ 98 h 450"/>
                <a:gd name="T38" fmla="*/ 434 w 498"/>
                <a:gd name="T39" fmla="*/ 71 h 450"/>
                <a:gd name="T40" fmla="*/ 403 w 498"/>
                <a:gd name="T41" fmla="*/ 46 h 450"/>
                <a:gd name="T42" fmla="*/ 376 w 498"/>
                <a:gd name="T43" fmla="*/ 18 h 450"/>
                <a:gd name="T44" fmla="*/ 328 w 498"/>
                <a:gd name="T45" fmla="*/ 9 h 450"/>
                <a:gd name="T46" fmla="*/ 294 w 498"/>
                <a:gd name="T47" fmla="*/ 3 h 450"/>
                <a:gd name="T48" fmla="*/ 264 w 498"/>
                <a:gd name="T49" fmla="*/ 0 h 450"/>
                <a:gd name="T50" fmla="*/ 215 w 498"/>
                <a:gd name="T51" fmla="*/ 21 h 450"/>
                <a:gd name="T52" fmla="*/ 191 w 498"/>
                <a:gd name="T53" fmla="*/ 46 h 450"/>
                <a:gd name="T54" fmla="*/ 178 w 498"/>
                <a:gd name="T55" fmla="*/ 77 h 450"/>
                <a:gd name="T56" fmla="*/ 171 w 498"/>
                <a:gd name="T57" fmla="*/ 115 h 450"/>
                <a:gd name="T58" fmla="*/ 171 w 498"/>
                <a:gd name="T59" fmla="*/ 146 h 450"/>
                <a:gd name="T60" fmla="*/ 188 w 498"/>
                <a:gd name="T61" fmla="*/ 161 h 450"/>
                <a:gd name="T62" fmla="*/ 198 w 498"/>
                <a:gd name="T63" fmla="*/ 180 h 450"/>
                <a:gd name="T64" fmla="*/ 154 w 498"/>
                <a:gd name="T65" fmla="*/ 170 h 450"/>
                <a:gd name="T66" fmla="*/ 103 w 498"/>
                <a:gd name="T67" fmla="*/ 167 h 450"/>
                <a:gd name="T68" fmla="*/ 58 w 498"/>
                <a:gd name="T69" fmla="*/ 189 h 450"/>
                <a:gd name="T70" fmla="*/ 31 w 498"/>
                <a:gd name="T71" fmla="*/ 208 h 450"/>
                <a:gd name="T72" fmla="*/ 11 w 498"/>
                <a:gd name="T73" fmla="*/ 232 h 450"/>
                <a:gd name="T74" fmla="*/ 4 w 498"/>
                <a:gd name="T75" fmla="*/ 251 h 450"/>
                <a:gd name="T76" fmla="*/ 0 w 498"/>
                <a:gd name="T77" fmla="*/ 279 h 450"/>
                <a:gd name="T78" fmla="*/ 4 w 498"/>
                <a:gd name="T79" fmla="*/ 306 h 450"/>
                <a:gd name="T80" fmla="*/ 14 w 498"/>
                <a:gd name="T81" fmla="*/ 337 h 450"/>
                <a:gd name="T82" fmla="*/ 38 w 498"/>
                <a:gd name="T83" fmla="*/ 363 h 450"/>
                <a:gd name="T84" fmla="*/ 65 w 498"/>
                <a:gd name="T85" fmla="*/ 378 h 450"/>
                <a:gd name="T86" fmla="*/ 113 w 498"/>
                <a:gd name="T87" fmla="*/ 391 h 450"/>
                <a:gd name="T88" fmla="*/ 137 w 498"/>
                <a:gd name="T89" fmla="*/ 397 h 450"/>
                <a:gd name="T90" fmla="*/ 167 w 498"/>
                <a:gd name="T91" fmla="*/ 394 h 450"/>
                <a:gd name="T92" fmla="*/ 188 w 498"/>
                <a:gd name="T93" fmla="*/ 388 h 450"/>
                <a:gd name="T94" fmla="*/ 201 w 498"/>
                <a:gd name="T95" fmla="*/ 385 h 450"/>
                <a:gd name="T96" fmla="*/ 242 w 498"/>
                <a:gd name="T97" fmla="*/ 388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98" h="450">
                  <a:moveTo>
                    <a:pt x="242" y="388"/>
                  </a:moveTo>
                  <a:lnTo>
                    <a:pt x="267" y="409"/>
                  </a:lnTo>
                  <a:lnTo>
                    <a:pt x="308" y="434"/>
                  </a:lnTo>
                  <a:lnTo>
                    <a:pt x="362" y="450"/>
                  </a:lnTo>
                  <a:lnTo>
                    <a:pt x="407" y="450"/>
                  </a:lnTo>
                  <a:lnTo>
                    <a:pt x="444" y="434"/>
                  </a:lnTo>
                  <a:lnTo>
                    <a:pt x="478" y="409"/>
                  </a:lnTo>
                  <a:lnTo>
                    <a:pt x="498" y="382"/>
                  </a:lnTo>
                  <a:lnTo>
                    <a:pt x="498" y="341"/>
                  </a:lnTo>
                  <a:lnTo>
                    <a:pt x="495" y="306"/>
                  </a:lnTo>
                  <a:lnTo>
                    <a:pt x="485" y="276"/>
                  </a:lnTo>
                  <a:lnTo>
                    <a:pt x="454" y="248"/>
                  </a:lnTo>
                  <a:lnTo>
                    <a:pt x="427" y="229"/>
                  </a:lnTo>
                  <a:lnTo>
                    <a:pt x="386" y="220"/>
                  </a:lnTo>
                  <a:lnTo>
                    <a:pt x="366" y="217"/>
                  </a:lnTo>
                  <a:lnTo>
                    <a:pt x="403" y="198"/>
                  </a:lnTo>
                  <a:lnTo>
                    <a:pt x="434" y="158"/>
                  </a:lnTo>
                  <a:lnTo>
                    <a:pt x="441" y="136"/>
                  </a:lnTo>
                  <a:lnTo>
                    <a:pt x="441" y="98"/>
                  </a:lnTo>
                  <a:lnTo>
                    <a:pt x="434" y="71"/>
                  </a:lnTo>
                  <a:lnTo>
                    <a:pt x="403" y="46"/>
                  </a:lnTo>
                  <a:lnTo>
                    <a:pt x="376" y="18"/>
                  </a:lnTo>
                  <a:lnTo>
                    <a:pt x="328" y="9"/>
                  </a:lnTo>
                  <a:lnTo>
                    <a:pt x="294" y="3"/>
                  </a:lnTo>
                  <a:lnTo>
                    <a:pt x="264" y="0"/>
                  </a:lnTo>
                  <a:lnTo>
                    <a:pt x="215" y="21"/>
                  </a:lnTo>
                  <a:lnTo>
                    <a:pt x="191" y="46"/>
                  </a:lnTo>
                  <a:lnTo>
                    <a:pt x="178" y="77"/>
                  </a:lnTo>
                  <a:lnTo>
                    <a:pt x="171" y="115"/>
                  </a:lnTo>
                  <a:lnTo>
                    <a:pt x="171" y="146"/>
                  </a:lnTo>
                  <a:lnTo>
                    <a:pt x="188" y="161"/>
                  </a:lnTo>
                  <a:lnTo>
                    <a:pt x="198" y="180"/>
                  </a:lnTo>
                  <a:lnTo>
                    <a:pt x="154" y="170"/>
                  </a:lnTo>
                  <a:lnTo>
                    <a:pt x="103" y="167"/>
                  </a:lnTo>
                  <a:lnTo>
                    <a:pt x="58" y="189"/>
                  </a:lnTo>
                  <a:lnTo>
                    <a:pt x="31" y="208"/>
                  </a:lnTo>
                  <a:lnTo>
                    <a:pt x="11" y="232"/>
                  </a:lnTo>
                  <a:lnTo>
                    <a:pt x="4" y="251"/>
                  </a:lnTo>
                  <a:lnTo>
                    <a:pt x="0" y="279"/>
                  </a:lnTo>
                  <a:lnTo>
                    <a:pt x="4" y="306"/>
                  </a:lnTo>
                  <a:lnTo>
                    <a:pt x="14" y="337"/>
                  </a:lnTo>
                  <a:lnTo>
                    <a:pt x="38" y="363"/>
                  </a:lnTo>
                  <a:lnTo>
                    <a:pt x="65" y="378"/>
                  </a:lnTo>
                  <a:lnTo>
                    <a:pt x="113" y="391"/>
                  </a:lnTo>
                  <a:lnTo>
                    <a:pt x="137" y="397"/>
                  </a:lnTo>
                  <a:lnTo>
                    <a:pt x="167" y="394"/>
                  </a:lnTo>
                  <a:lnTo>
                    <a:pt x="188" y="388"/>
                  </a:lnTo>
                  <a:lnTo>
                    <a:pt x="201" y="385"/>
                  </a:lnTo>
                  <a:lnTo>
                    <a:pt x="242" y="388"/>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73">
              <a:extLst>
                <a:ext uri="{FF2B5EF4-FFF2-40B4-BE49-F238E27FC236}">
                  <a16:creationId xmlns:a16="http://schemas.microsoft.com/office/drawing/2014/main" id="{10632A05-4627-47DB-A75B-2A0BB705D075}"/>
                </a:ext>
              </a:extLst>
            </p:cNvPr>
            <p:cNvSpPr>
              <a:spLocks/>
            </p:cNvSpPr>
            <p:nvPr/>
          </p:nvSpPr>
          <p:spPr bwMode="auto">
            <a:xfrm>
              <a:off x="298" y="1589"/>
              <a:ext cx="250" cy="223"/>
            </a:xfrm>
            <a:custGeom>
              <a:avLst/>
              <a:gdLst>
                <a:gd name="T0" fmla="*/ 242 w 499"/>
                <a:gd name="T1" fmla="*/ 389 h 447"/>
                <a:gd name="T2" fmla="*/ 269 w 499"/>
                <a:gd name="T3" fmla="*/ 407 h 447"/>
                <a:gd name="T4" fmla="*/ 308 w 499"/>
                <a:gd name="T5" fmla="*/ 432 h 447"/>
                <a:gd name="T6" fmla="*/ 362 w 499"/>
                <a:gd name="T7" fmla="*/ 447 h 447"/>
                <a:gd name="T8" fmla="*/ 410 w 499"/>
                <a:gd name="T9" fmla="*/ 447 h 447"/>
                <a:gd name="T10" fmla="*/ 444 w 499"/>
                <a:gd name="T11" fmla="*/ 435 h 447"/>
                <a:gd name="T12" fmla="*/ 481 w 499"/>
                <a:gd name="T13" fmla="*/ 407 h 447"/>
                <a:gd name="T14" fmla="*/ 499 w 499"/>
                <a:gd name="T15" fmla="*/ 380 h 447"/>
                <a:gd name="T16" fmla="*/ 499 w 499"/>
                <a:gd name="T17" fmla="*/ 342 h 447"/>
                <a:gd name="T18" fmla="*/ 499 w 499"/>
                <a:gd name="T19" fmla="*/ 304 h 447"/>
                <a:gd name="T20" fmla="*/ 485 w 499"/>
                <a:gd name="T21" fmla="*/ 273 h 447"/>
                <a:gd name="T22" fmla="*/ 454 w 499"/>
                <a:gd name="T23" fmla="*/ 249 h 447"/>
                <a:gd name="T24" fmla="*/ 427 w 499"/>
                <a:gd name="T25" fmla="*/ 227 h 447"/>
                <a:gd name="T26" fmla="*/ 386 w 499"/>
                <a:gd name="T27" fmla="*/ 221 h 447"/>
                <a:gd name="T28" fmla="*/ 369 w 499"/>
                <a:gd name="T29" fmla="*/ 215 h 447"/>
                <a:gd name="T30" fmla="*/ 403 w 499"/>
                <a:gd name="T31" fmla="*/ 199 h 447"/>
                <a:gd name="T32" fmla="*/ 437 w 499"/>
                <a:gd name="T33" fmla="*/ 156 h 447"/>
                <a:gd name="T34" fmla="*/ 441 w 499"/>
                <a:gd name="T35" fmla="*/ 137 h 447"/>
                <a:gd name="T36" fmla="*/ 441 w 499"/>
                <a:gd name="T37" fmla="*/ 96 h 447"/>
                <a:gd name="T38" fmla="*/ 434 w 499"/>
                <a:gd name="T39" fmla="*/ 72 h 447"/>
                <a:gd name="T40" fmla="*/ 403 w 499"/>
                <a:gd name="T41" fmla="*/ 44 h 447"/>
                <a:gd name="T42" fmla="*/ 376 w 499"/>
                <a:gd name="T43" fmla="*/ 19 h 447"/>
                <a:gd name="T44" fmla="*/ 328 w 499"/>
                <a:gd name="T45" fmla="*/ 7 h 447"/>
                <a:gd name="T46" fmla="*/ 298 w 499"/>
                <a:gd name="T47" fmla="*/ 0 h 447"/>
                <a:gd name="T48" fmla="*/ 263 w 499"/>
                <a:gd name="T49" fmla="*/ 0 h 447"/>
                <a:gd name="T50" fmla="*/ 215 w 499"/>
                <a:gd name="T51" fmla="*/ 22 h 447"/>
                <a:gd name="T52" fmla="*/ 191 w 499"/>
                <a:gd name="T53" fmla="*/ 44 h 447"/>
                <a:gd name="T54" fmla="*/ 181 w 499"/>
                <a:gd name="T55" fmla="*/ 78 h 447"/>
                <a:gd name="T56" fmla="*/ 171 w 499"/>
                <a:gd name="T57" fmla="*/ 113 h 447"/>
                <a:gd name="T58" fmla="*/ 171 w 499"/>
                <a:gd name="T59" fmla="*/ 147 h 447"/>
                <a:gd name="T60" fmla="*/ 188 w 499"/>
                <a:gd name="T61" fmla="*/ 159 h 447"/>
                <a:gd name="T62" fmla="*/ 198 w 499"/>
                <a:gd name="T63" fmla="*/ 181 h 447"/>
                <a:gd name="T64" fmla="*/ 154 w 499"/>
                <a:gd name="T65" fmla="*/ 171 h 447"/>
                <a:gd name="T66" fmla="*/ 103 w 499"/>
                <a:gd name="T67" fmla="*/ 168 h 447"/>
                <a:gd name="T68" fmla="*/ 58 w 499"/>
                <a:gd name="T69" fmla="*/ 187 h 447"/>
                <a:gd name="T70" fmla="*/ 31 w 499"/>
                <a:gd name="T71" fmla="*/ 205 h 447"/>
                <a:gd name="T72" fmla="*/ 10 w 499"/>
                <a:gd name="T73" fmla="*/ 230 h 447"/>
                <a:gd name="T74" fmla="*/ 6 w 499"/>
                <a:gd name="T75" fmla="*/ 252 h 447"/>
                <a:gd name="T76" fmla="*/ 0 w 499"/>
                <a:gd name="T77" fmla="*/ 280 h 447"/>
                <a:gd name="T78" fmla="*/ 3 w 499"/>
                <a:gd name="T79" fmla="*/ 304 h 447"/>
                <a:gd name="T80" fmla="*/ 13 w 499"/>
                <a:gd name="T81" fmla="*/ 336 h 447"/>
                <a:gd name="T82" fmla="*/ 38 w 499"/>
                <a:gd name="T83" fmla="*/ 361 h 447"/>
                <a:gd name="T84" fmla="*/ 65 w 499"/>
                <a:gd name="T85" fmla="*/ 376 h 447"/>
                <a:gd name="T86" fmla="*/ 116 w 499"/>
                <a:gd name="T87" fmla="*/ 392 h 447"/>
                <a:gd name="T88" fmla="*/ 137 w 499"/>
                <a:gd name="T89" fmla="*/ 398 h 447"/>
                <a:gd name="T90" fmla="*/ 167 w 499"/>
                <a:gd name="T91" fmla="*/ 395 h 447"/>
                <a:gd name="T92" fmla="*/ 191 w 499"/>
                <a:gd name="T93" fmla="*/ 386 h 447"/>
                <a:gd name="T94" fmla="*/ 201 w 499"/>
                <a:gd name="T95" fmla="*/ 383 h 447"/>
                <a:gd name="T96" fmla="*/ 242 w 499"/>
                <a:gd name="T97" fmla="*/ 38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99" h="447">
                  <a:moveTo>
                    <a:pt x="242" y="389"/>
                  </a:moveTo>
                  <a:lnTo>
                    <a:pt x="269" y="407"/>
                  </a:lnTo>
                  <a:lnTo>
                    <a:pt x="308" y="432"/>
                  </a:lnTo>
                  <a:lnTo>
                    <a:pt x="362" y="447"/>
                  </a:lnTo>
                  <a:lnTo>
                    <a:pt x="410" y="447"/>
                  </a:lnTo>
                  <a:lnTo>
                    <a:pt x="444" y="435"/>
                  </a:lnTo>
                  <a:lnTo>
                    <a:pt x="481" y="407"/>
                  </a:lnTo>
                  <a:lnTo>
                    <a:pt x="499" y="380"/>
                  </a:lnTo>
                  <a:lnTo>
                    <a:pt x="499" y="342"/>
                  </a:lnTo>
                  <a:lnTo>
                    <a:pt x="499" y="304"/>
                  </a:lnTo>
                  <a:lnTo>
                    <a:pt x="485" y="273"/>
                  </a:lnTo>
                  <a:lnTo>
                    <a:pt x="454" y="249"/>
                  </a:lnTo>
                  <a:lnTo>
                    <a:pt x="427" y="227"/>
                  </a:lnTo>
                  <a:lnTo>
                    <a:pt x="386" y="221"/>
                  </a:lnTo>
                  <a:lnTo>
                    <a:pt x="369" y="215"/>
                  </a:lnTo>
                  <a:lnTo>
                    <a:pt x="403" y="199"/>
                  </a:lnTo>
                  <a:lnTo>
                    <a:pt x="437" y="156"/>
                  </a:lnTo>
                  <a:lnTo>
                    <a:pt x="441" y="137"/>
                  </a:lnTo>
                  <a:lnTo>
                    <a:pt x="441" y="96"/>
                  </a:lnTo>
                  <a:lnTo>
                    <a:pt x="434" y="72"/>
                  </a:lnTo>
                  <a:lnTo>
                    <a:pt x="403" y="44"/>
                  </a:lnTo>
                  <a:lnTo>
                    <a:pt x="376" y="19"/>
                  </a:lnTo>
                  <a:lnTo>
                    <a:pt x="328" y="7"/>
                  </a:lnTo>
                  <a:lnTo>
                    <a:pt x="298" y="0"/>
                  </a:lnTo>
                  <a:lnTo>
                    <a:pt x="263" y="0"/>
                  </a:lnTo>
                  <a:lnTo>
                    <a:pt x="215" y="22"/>
                  </a:lnTo>
                  <a:lnTo>
                    <a:pt x="191" y="44"/>
                  </a:lnTo>
                  <a:lnTo>
                    <a:pt x="181" y="78"/>
                  </a:lnTo>
                  <a:lnTo>
                    <a:pt x="171" y="113"/>
                  </a:lnTo>
                  <a:lnTo>
                    <a:pt x="171" y="147"/>
                  </a:lnTo>
                  <a:lnTo>
                    <a:pt x="188" y="159"/>
                  </a:lnTo>
                  <a:lnTo>
                    <a:pt x="198" y="181"/>
                  </a:lnTo>
                  <a:lnTo>
                    <a:pt x="154" y="171"/>
                  </a:lnTo>
                  <a:lnTo>
                    <a:pt x="103" y="168"/>
                  </a:lnTo>
                  <a:lnTo>
                    <a:pt x="58" y="187"/>
                  </a:lnTo>
                  <a:lnTo>
                    <a:pt x="31" y="205"/>
                  </a:lnTo>
                  <a:lnTo>
                    <a:pt x="10" y="230"/>
                  </a:lnTo>
                  <a:lnTo>
                    <a:pt x="6" y="252"/>
                  </a:lnTo>
                  <a:lnTo>
                    <a:pt x="0" y="280"/>
                  </a:lnTo>
                  <a:lnTo>
                    <a:pt x="3" y="304"/>
                  </a:lnTo>
                  <a:lnTo>
                    <a:pt x="13" y="336"/>
                  </a:lnTo>
                  <a:lnTo>
                    <a:pt x="38" y="361"/>
                  </a:lnTo>
                  <a:lnTo>
                    <a:pt x="65" y="376"/>
                  </a:lnTo>
                  <a:lnTo>
                    <a:pt x="116" y="392"/>
                  </a:lnTo>
                  <a:lnTo>
                    <a:pt x="137" y="398"/>
                  </a:lnTo>
                  <a:lnTo>
                    <a:pt x="167" y="395"/>
                  </a:lnTo>
                  <a:lnTo>
                    <a:pt x="191" y="386"/>
                  </a:lnTo>
                  <a:lnTo>
                    <a:pt x="201" y="383"/>
                  </a:lnTo>
                  <a:lnTo>
                    <a:pt x="242" y="389"/>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74">
              <a:extLst>
                <a:ext uri="{FF2B5EF4-FFF2-40B4-BE49-F238E27FC236}">
                  <a16:creationId xmlns:a16="http://schemas.microsoft.com/office/drawing/2014/main" id="{89F58002-9473-4DD7-B49A-74F907825F11}"/>
                </a:ext>
              </a:extLst>
            </p:cNvPr>
            <p:cNvSpPr>
              <a:spLocks/>
            </p:cNvSpPr>
            <p:nvPr/>
          </p:nvSpPr>
          <p:spPr bwMode="auto">
            <a:xfrm>
              <a:off x="244" y="1749"/>
              <a:ext cx="185" cy="626"/>
            </a:xfrm>
            <a:custGeom>
              <a:avLst/>
              <a:gdLst>
                <a:gd name="T0" fmla="*/ 340 w 369"/>
                <a:gd name="T1" fmla="*/ 1 h 1253"/>
                <a:gd name="T2" fmla="*/ 333 w 369"/>
                <a:gd name="T3" fmla="*/ 0 h 1253"/>
                <a:gd name="T4" fmla="*/ 327 w 369"/>
                <a:gd name="T5" fmla="*/ 0 h 1253"/>
                <a:gd name="T6" fmla="*/ 321 w 369"/>
                <a:gd name="T7" fmla="*/ 1 h 1253"/>
                <a:gd name="T8" fmla="*/ 315 w 369"/>
                <a:gd name="T9" fmla="*/ 4 h 1253"/>
                <a:gd name="T10" fmla="*/ 309 w 369"/>
                <a:gd name="T11" fmla="*/ 8 h 1253"/>
                <a:gd name="T12" fmla="*/ 304 w 369"/>
                <a:gd name="T13" fmla="*/ 13 h 1253"/>
                <a:gd name="T14" fmla="*/ 299 w 369"/>
                <a:gd name="T15" fmla="*/ 18 h 1253"/>
                <a:gd name="T16" fmla="*/ 297 w 369"/>
                <a:gd name="T17" fmla="*/ 23 h 1253"/>
                <a:gd name="T18" fmla="*/ 294 w 369"/>
                <a:gd name="T19" fmla="*/ 30 h 1253"/>
                <a:gd name="T20" fmla="*/ 1 w 369"/>
                <a:gd name="T21" fmla="*/ 1206 h 1253"/>
                <a:gd name="T22" fmla="*/ 1 w 369"/>
                <a:gd name="T23" fmla="*/ 1213 h 1253"/>
                <a:gd name="T24" fmla="*/ 0 w 369"/>
                <a:gd name="T25" fmla="*/ 1219 h 1253"/>
                <a:gd name="T26" fmla="*/ 2 w 369"/>
                <a:gd name="T27" fmla="*/ 1226 h 1253"/>
                <a:gd name="T28" fmla="*/ 4 w 369"/>
                <a:gd name="T29" fmla="*/ 1231 h 1253"/>
                <a:gd name="T30" fmla="*/ 8 w 369"/>
                <a:gd name="T31" fmla="*/ 1237 h 1253"/>
                <a:gd name="T32" fmla="*/ 12 w 369"/>
                <a:gd name="T33" fmla="*/ 1242 h 1253"/>
                <a:gd name="T34" fmla="*/ 17 w 369"/>
                <a:gd name="T35" fmla="*/ 1247 h 1253"/>
                <a:gd name="T36" fmla="*/ 22 w 369"/>
                <a:gd name="T37" fmla="*/ 1249 h 1253"/>
                <a:gd name="T38" fmla="*/ 29 w 369"/>
                <a:gd name="T39" fmla="*/ 1252 h 1253"/>
                <a:gd name="T40" fmla="*/ 29 w 369"/>
                <a:gd name="T41" fmla="*/ 1252 h 1253"/>
                <a:gd name="T42" fmla="*/ 36 w 369"/>
                <a:gd name="T43" fmla="*/ 1253 h 1253"/>
                <a:gd name="T44" fmla="*/ 42 w 369"/>
                <a:gd name="T45" fmla="*/ 1253 h 1253"/>
                <a:gd name="T46" fmla="*/ 49 w 369"/>
                <a:gd name="T47" fmla="*/ 1252 h 1253"/>
                <a:gd name="T48" fmla="*/ 54 w 369"/>
                <a:gd name="T49" fmla="*/ 1249 h 1253"/>
                <a:gd name="T50" fmla="*/ 60 w 369"/>
                <a:gd name="T51" fmla="*/ 1245 h 1253"/>
                <a:gd name="T52" fmla="*/ 66 w 369"/>
                <a:gd name="T53" fmla="*/ 1241 h 1253"/>
                <a:gd name="T54" fmla="*/ 70 w 369"/>
                <a:gd name="T55" fmla="*/ 1236 h 1253"/>
                <a:gd name="T56" fmla="*/ 72 w 369"/>
                <a:gd name="T57" fmla="*/ 1231 h 1253"/>
                <a:gd name="T58" fmla="*/ 75 w 369"/>
                <a:gd name="T59" fmla="*/ 1224 h 1253"/>
                <a:gd name="T60" fmla="*/ 368 w 369"/>
                <a:gd name="T61" fmla="*/ 48 h 1253"/>
                <a:gd name="T62" fmla="*/ 369 w 369"/>
                <a:gd name="T63" fmla="*/ 41 h 1253"/>
                <a:gd name="T64" fmla="*/ 369 w 369"/>
                <a:gd name="T65" fmla="*/ 35 h 1253"/>
                <a:gd name="T66" fmla="*/ 368 w 369"/>
                <a:gd name="T67" fmla="*/ 29 h 1253"/>
                <a:gd name="T68" fmla="*/ 365 w 369"/>
                <a:gd name="T69" fmla="*/ 23 h 1253"/>
                <a:gd name="T70" fmla="*/ 361 w 369"/>
                <a:gd name="T71" fmla="*/ 17 h 1253"/>
                <a:gd name="T72" fmla="*/ 358 w 369"/>
                <a:gd name="T73" fmla="*/ 12 h 1253"/>
                <a:gd name="T74" fmla="*/ 352 w 369"/>
                <a:gd name="T75" fmla="*/ 6 h 1253"/>
                <a:gd name="T76" fmla="*/ 347 w 369"/>
                <a:gd name="T77" fmla="*/ 4 h 1253"/>
                <a:gd name="T78" fmla="*/ 340 w 369"/>
                <a:gd name="T79" fmla="*/ 1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9" h="1253">
                  <a:moveTo>
                    <a:pt x="340" y="1"/>
                  </a:moveTo>
                  <a:lnTo>
                    <a:pt x="333" y="0"/>
                  </a:lnTo>
                  <a:lnTo>
                    <a:pt x="327" y="0"/>
                  </a:lnTo>
                  <a:lnTo>
                    <a:pt x="321" y="1"/>
                  </a:lnTo>
                  <a:lnTo>
                    <a:pt x="315" y="4"/>
                  </a:lnTo>
                  <a:lnTo>
                    <a:pt x="309" y="8"/>
                  </a:lnTo>
                  <a:lnTo>
                    <a:pt x="304" y="13"/>
                  </a:lnTo>
                  <a:lnTo>
                    <a:pt x="299" y="18"/>
                  </a:lnTo>
                  <a:lnTo>
                    <a:pt x="297" y="23"/>
                  </a:lnTo>
                  <a:lnTo>
                    <a:pt x="294" y="30"/>
                  </a:lnTo>
                  <a:lnTo>
                    <a:pt x="1" y="1206"/>
                  </a:lnTo>
                  <a:lnTo>
                    <a:pt x="1" y="1213"/>
                  </a:lnTo>
                  <a:lnTo>
                    <a:pt x="0" y="1219"/>
                  </a:lnTo>
                  <a:lnTo>
                    <a:pt x="2" y="1226"/>
                  </a:lnTo>
                  <a:lnTo>
                    <a:pt x="4" y="1231"/>
                  </a:lnTo>
                  <a:lnTo>
                    <a:pt x="8" y="1237"/>
                  </a:lnTo>
                  <a:lnTo>
                    <a:pt x="12" y="1242"/>
                  </a:lnTo>
                  <a:lnTo>
                    <a:pt x="17" y="1247"/>
                  </a:lnTo>
                  <a:lnTo>
                    <a:pt x="22" y="1249"/>
                  </a:lnTo>
                  <a:lnTo>
                    <a:pt x="29" y="1252"/>
                  </a:lnTo>
                  <a:lnTo>
                    <a:pt x="29" y="1252"/>
                  </a:lnTo>
                  <a:lnTo>
                    <a:pt x="36" y="1253"/>
                  </a:lnTo>
                  <a:lnTo>
                    <a:pt x="42" y="1253"/>
                  </a:lnTo>
                  <a:lnTo>
                    <a:pt x="49" y="1252"/>
                  </a:lnTo>
                  <a:lnTo>
                    <a:pt x="54" y="1249"/>
                  </a:lnTo>
                  <a:lnTo>
                    <a:pt x="60" y="1245"/>
                  </a:lnTo>
                  <a:lnTo>
                    <a:pt x="66" y="1241"/>
                  </a:lnTo>
                  <a:lnTo>
                    <a:pt x="70" y="1236"/>
                  </a:lnTo>
                  <a:lnTo>
                    <a:pt x="72" y="1231"/>
                  </a:lnTo>
                  <a:lnTo>
                    <a:pt x="75" y="1224"/>
                  </a:lnTo>
                  <a:lnTo>
                    <a:pt x="368" y="48"/>
                  </a:lnTo>
                  <a:lnTo>
                    <a:pt x="369" y="41"/>
                  </a:lnTo>
                  <a:lnTo>
                    <a:pt x="369" y="35"/>
                  </a:lnTo>
                  <a:lnTo>
                    <a:pt x="368" y="29"/>
                  </a:lnTo>
                  <a:lnTo>
                    <a:pt x="365" y="23"/>
                  </a:lnTo>
                  <a:lnTo>
                    <a:pt x="361" y="17"/>
                  </a:lnTo>
                  <a:lnTo>
                    <a:pt x="358" y="12"/>
                  </a:lnTo>
                  <a:lnTo>
                    <a:pt x="352" y="6"/>
                  </a:lnTo>
                  <a:lnTo>
                    <a:pt x="347" y="4"/>
                  </a:lnTo>
                  <a:lnTo>
                    <a:pt x="340" y="1"/>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75">
              <a:extLst>
                <a:ext uri="{FF2B5EF4-FFF2-40B4-BE49-F238E27FC236}">
                  <a16:creationId xmlns:a16="http://schemas.microsoft.com/office/drawing/2014/main" id="{FC59C01E-F009-4108-B216-8127F819709E}"/>
                </a:ext>
              </a:extLst>
            </p:cNvPr>
            <p:cNvSpPr>
              <a:spLocks/>
            </p:cNvSpPr>
            <p:nvPr/>
          </p:nvSpPr>
          <p:spPr bwMode="auto">
            <a:xfrm>
              <a:off x="423" y="1623"/>
              <a:ext cx="55" cy="47"/>
            </a:xfrm>
            <a:custGeom>
              <a:avLst/>
              <a:gdLst>
                <a:gd name="T0" fmla="*/ 110 w 111"/>
                <a:gd name="T1" fmla="*/ 62 h 95"/>
                <a:gd name="T2" fmla="*/ 111 w 111"/>
                <a:gd name="T3" fmla="*/ 54 h 95"/>
                <a:gd name="T4" fmla="*/ 111 w 111"/>
                <a:gd name="T5" fmla="*/ 45 h 95"/>
                <a:gd name="T6" fmla="*/ 108 w 111"/>
                <a:gd name="T7" fmla="*/ 37 h 95"/>
                <a:gd name="T8" fmla="*/ 105 w 111"/>
                <a:gd name="T9" fmla="*/ 28 h 95"/>
                <a:gd name="T10" fmla="*/ 100 w 111"/>
                <a:gd name="T11" fmla="*/ 21 h 95"/>
                <a:gd name="T12" fmla="*/ 93 w 111"/>
                <a:gd name="T13" fmla="*/ 14 h 95"/>
                <a:gd name="T14" fmla="*/ 85 w 111"/>
                <a:gd name="T15" fmla="*/ 9 h 95"/>
                <a:gd name="T16" fmla="*/ 77 w 111"/>
                <a:gd name="T17" fmla="*/ 5 h 95"/>
                <a:gd name="T18" fmla="*/ 67 w 111"/>
                <a:gd name="T19" fmla="*/ 1 h 95"/>
                <a:gd name="T20" fmla="*/ 57 w 111"/>
                <a:gd name="T21" fmla="*/ 0 h 95"/>
                <a:gd name="T22" fmla="*/ 48 w 111"/>
                <a:gd name="T23" fmla="*/ 0 h 95"/>
                <a:gd name="T24" fmla="*/ 39 w 111"/>
                <a:gd name="T25" fmla="*/ 0 h 95"/>
                <a:gd name="T26" fmla="*/ 30 w 111"/>
                <a:gd name="T27" fmla="*/ 3 h 95"/>
                <a:gd name="T28" fmla="*/ 21 w 111"/>
                <a:gd name="T29" fmla="*/ 7 h 95"/>
                <a:gd name="T30" fmla="*/ 14 w 111"/>
                <a:gd name="T31" fmla="*/ 13 h 95"/>
                <a:gd name="T32" fmla="*/ 7 w 111"/>
                <a:gd name="T33" fmla="*/ 19 h 95"/>
                <a:gd name="T34" fmla="*/ 4 w 111"/>
                <a:gd name="T35" fmla="*/ 26 h 95"/>
                <a:gd name="T36" fmla="*/ 1 w 111"/>
                <a:gd name="T37" fmla="*/ 33 h 95"/>
                <a:gd name="T38" fmla="*/ 0 w 111"/>
                <a:gd name="T39" fmla="*/ 42 h 95"/>
                <a:gd name="T40" fmla="*/ 0 w 111"/>
                <a:gd name="T41" fmla="*/ 51 h 95"/>
                <a:gd name="T42" fmla="*/ 3 w 111"/>
                <a:gd name="T43" fmla="*/ 59 h 95"/>
                <a:gd name="T44" fmla="*/ 6 w 111"/>
                <a:gd name="T45" fmla="*/ 67 h 95"/>
                <a:gd name="T46" fmla="*/ 11 w 111"/>
                <a:gd name="T47" fmla="*/ 74 h 95"/>
                <a:gd name="T48" fmla="*/ 18 w 111"/>
                <a:gd name="T49" fmla="*/ 81 h 95"/>
                <a:gd name="T50" fmla="*/ 26 w 111"/>
                <a:gd name="T51" fmla="*/ 86 h 95"/>
                <a:gd name="T52" fmla="*/ 35 w 111"/>
                <a:gd name="T53" fmla="*/ 90 h 95"/>
                <a:gd name="T54" fmla="*/ 45 w 111"/>
                <a:gd name="T55" fmla="*/ 94 h 95"/>
                <a:gd name="T56" fmla="*/ 55 w 111"/>
                <a:gd name="T57" fmla="*/ 95 h 95"/>
                <a:gd name="T58" fmla="*/ 64 w 111"/>
                <a:gd name="T59" fmla="*/ 95 h 95"/>
                <a:gd name="T60" fmla="*/ 73 w 111"/>
                <a:gd name="T61" fmla="*/ 95 h 95"/>
                <a:gd name="T62" fmla="*/ 82 w 111"/>
                <a:gd name="T63" fmla="*/ 92 h 95"/>
                <a:gd name="T64" fmla="*/ 90 w 111"/>
                <a:gd name="T65" fmla="*/ 88 h 95"/>
                <a:gd name="T66" fmla="*/ 97 w 111"/>
                <a:gd name="T67" fmla="*/ 82 h 95"/>
                <a:gd name="T68" fmla="*/ 104 w 111"/>
                <a:gd name="T69" fmla="*/ 76 h 95"/>
                <a:gd name="T70" fmla="*/ 107 w 111"/>
                <a:gd name="T71" fmla="*/ 69 h 95"/>
                <a:gd name="T72" fmla="*/ 110 w 111"/>
                <a:gd name="T73" fmla="*/ 6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1" h="95">
                  <a:moveTo>
                    <a:pt x="110" y="62"/>
                  </a:moveTo>
                  <a:lnTo>
                    <a:pt x="111" y="54"/>
                  </a:lnTo>
                  <a:lnTo>
                    <a:pt x="111" y="45"/>
                  </a:lnTo>
                  <a:lnTo>
                    <a:pt x="108" y="37"/>
                  </a:lnTo>
                  <a:lnTo>
                    <a:pt x="105" y="28"/>
                  </a:lnTo>
                  <a:lnTo>
                    <a:pt x="100" y="21"/>
                  </a:lnTo>
                  <a:lnTo>
                    <a:pt x="93" y="14"/>
                  </a:lnTo>
                  <a:lnTo>
                    <a:pt x="85" y="9"/>
                  </a:lnTo>
                  <a:lnTo>
                    <a:pt x="77" y="5"/>
                  </a:lnTo>
                  <a:lnTo>
                    <a:pt x="67" y="1"/>
                  </a:lnTo>
                  <a:lnTo>
                    <a:pt x="57" y="0"/>
                  </a:lnTo>
                  <a:lnTo>
                    <a:pt x="48" y="0"/>
                  </a:lnTo>
                  <a:lnTo>
                    <a:pt x="39" y="0"/>
                  </a:lnTo>
                  <a:lnTo>
                    <a:pt x="30" y="3"/>
                  </a:lnTo>
                  <a:lnTo>
                    <a:pt x="21" y="7"/>
                  </a:lnTo>
                  <a:lnTo>
                    <a:pt x="14" y="13"/>
                  </a:lnTo>
                  <a:lnTo>
                    <a:pt x="7" y="19"/>
                  </a:lnTo>
                  <a:lnTo>
                    <a:pt x="4" y="26"/>
                  </a:lnTo>
                  <a:lnTo>
                    <a:pt x="1" y="33"/>
                  </a:lnTo>
                  <a:lnTo>
                    <a:pt x="0" y="42"/>
                  </a:lnTo>
                  <a:lnTo>
                    <a:pt x="0" y="51"/>
                  </a:lnTo>
                  <a:lnTo>
                    <a:pt x="3" y="59"/>
                  </a:lnTo>
                  <a:lnTo>
                    <a:pt x="6" y="67"/>
                  </a:lnTo>
                  <a:lnTo>
                    <a:pt x="11" y="74"/>
                  </a:lnTo>
                  <a:lnTo>
                    <a:pt x="18" y="81"/>
                  </a:lnTo>
                  <a:lnTo>
                    <a:pt x="26" y="86"/>
                  </a:lnTo>
                  <a:lnTo>
                    <a:pt x="35" y="90"/>
                  </a:lnTo>
                  <a:lnTo>
                    <a:pt x="45" y="94"/>
                  </a:lnTo>
                  <a:lnTo>
                    <a:pt x="55" y="95"/>
                  </a:lnTo>
                  <a:lnTo>
                    <a:pt x="64" y="95"/>
                  </a:lnTo>
                  <a:lnTo>
                    <a:pt x="73" y="95"/>
                  </a:lnTo>
                  <a:lnTo>
                    <a:pt x="82" y="92"/>
                  </a:lnTo>
                  <a:lnTo>
                    <a:pt x="90" y="88"/>
                  </a:lnTo>
                  <a:lnTo>
                    <a:pt x="97" y="82"/>
                  </a:lnTo>
                  <a:lnTo>
                    <a:pt x="104" y="76"/>
                  </a:lnTo>
                  <a:lnTo>
                    <a:pt x="107" y="69"/>
                  </a:lnTo>
                  <a:lnTo>
                    <a:pt x="110"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6" name="Group 80">
              <a:extLst>
                <a:ext uri="{FF2B5EF4-FFF2-40B4-BE49-F238E27FC236}">
                  <a16:creationId xmlns:a16="http://schemas.microsoft.com/office/drawing/2014/main" id="{58B42919-859F-46B2-A6E3-6AE911677858}"/>
                </a:ext>
              </a:extLst>
            </p:cNvPr>
            <p:cNvGrpSpPr>
              <a:grpSpLocks/>
            </p:cNvGrpSpPr>
            <p:nvPr/>
          </p:nvGrpSpPr>
          <p:grpSpPr bwMode="auto">
            <a:xfrm>
              <a:off x="285" y="2071"/>
              <a:ext cx="145" cy="267"/>
              <a:chOff x="285" y="2071"/>
              <a:chExt cx="145" cy="267"/>
            </a:xfrm>
          </p:grpSpPr>
          <p:sp>
            <p:nvSpPr>
              <p:cNvPr id="32" name="Freeform 76">
                <a:extLst>
                  <a:ext uri="{FF2B5EF4-FFF2-40B4-BE49-F238E27FC236}">
                    <a16:creationId xmlns:a16="http://schemas.microsoft.com/office/drawing/2014/main" id="{95224E0D-149C-44CB-86B6-98F7FEC60E62}"/>
                  </a:ext>
                </a:extLst>
              </p:cNvPr>
              <p:cNvSpPr>
                <a:spLocks/>
              </p:cNvSpPr>
              <p:nvPr/>
            </p:nvSpPr>
            <p:spPr bwMode="auto">
              <a:xfrm>
                <a:off x="285" y="2278"/>
                <a:ext cx="89" cy="60"/>
              </a:xfrm>
              <a:custGeom>
                <a:avLst/>
                <a:gdLst>
                  <a:gd name="T0" fmla="*/ 21 w 178"/>
                  <a:gd name="T1" fmla="*/ 0 h 121"/>
                  <a:gd name="T2" fmla="*/ 0 w 178"/>
                  <a:gd name="T3" fmla="*/ 81 h 121"/>
                  <a:gd name="T4" fmla="*/ 157 w 178"/>
                  <a:gd name="T5" fmla="*/ 121 h 121"/>
                  <a:gd name="T6" fmla="*/ 178 w 178"/>
                  <a:gd name="T7" fmla="*/ 39 h 121"/>
                  <a:gd name="T8" fmla="*/ 21 w 178"/>
                  <a:gd name="T9" fmla="*/ 0 h 121"/>
                </a:gdLst>
                <a:ahLst/>
                <a:cxnLst>
                  <a:cxn ang="0">
                    <a:pos x="T0" y="T1"/>
                  </a:cxn>
                  <a:cxn ang="0">
                    <a:pos x="T2" y="T3"/>
                  </a:cxn>
                  <a:cxn ang="0">
                    <a:pos x="T4" y="T5"/>
                  </a:cxn>
                  <a:cxn ang="0">
                    <a:pos x="T6" y="T7"/>
                  </a:cxn>
                  <a:cxn ang="0">
                    <a:pos x="T8" y="T9"/>
                  </a:cxn>
                </a:cxnLst>
                <a:rect l="0" t="0" r="r" b="b"/>
                <a:pathLst>
                  <a:path w="178" h="121">
                    <a:moveTo>
                      <a:pt x="21" y="0"/>
                    </a:moveTo>
                    <a:lnTo>
                      <a:pt x="0" y="81"/>
                    </a:lnTo>
                    <a:lnTo>
                      <a:pt x="157" y="121"/>
                    </a:lnTo>
                    <a:lnTo>
                      <a:pt x="178" y="39"/>
                    </a:lnTo>
                    <a:lnTo>
                      <a:pt x="21" y="0"/>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77">
                <a:extLst>
                  <a:ext uri="{FF2B5EF4-FFF2-40B4-BE49-F238E27FC236}">
                    <a16:creationId xmlns:a16="http://schemas.microsoft.com/office/drawing/2014/main" id="{118111C6-17B9-4BB3-9A44-39E42F17603D}"/>
                  </a:ext>
                </a:extLst>
              </p:cNvPr>
              <p:cNvSpPr>
                <a:spLocks/>
              </p:cNvSpPr>
              <p:nvPr/>
            </p:nvSpPr>
            <p:spPr bwMode="auto">
              <a:xfrm>
                <a:off x="309" y="2192"/>
                <a:ext cx="68" cy="60"/>
              </a:xfrm>
              <a:custGeom>
                <a:avLst/>
                <a:gdLst>
                  <a:gd name="T0" fmla="*/ 23 w 136"/>
                  <a:gd name="T1" fmla="*/ 0 h 122"/>
                  <a:gd name="T2" fmla="*/ 0 w 136"/>
                  <a:gd name="T3" fmla="*/ 94 h 122"/>
                  <a:gd name="T4" fmla="*/ 113 w 136"/>
                  <a:gd name="T5" fmla="*/ 122 h 122"/>
                  <a:gd name="T6" fmla="*/ 136 w 136"/>
                  <a:gd name="T7" fmla="*/ 28 h 122"/>
                  <a:gd name="T8" fmla="*/ 23 w 136"/>
                  <a:gd name="T9" fmla="*/ 0 h 122"/>
                </a:gdLst>
                <a:ahLst/>
                <a:cxnLst>
                  <a:cxn ang="0">
                    <a:pos x="T0" y="T1"/>
                  </a:cxn>
                  <a:cxn ang="0">
                    <a:pos x="T2" y="T3"/>
                  </a:cxn>
                  <a:cxn ang="0">
                    <a:pos x="T4" y="T5"/>
                  </a:cxn>
                  <a:cxn ang="0">
                    <a:pos x="T6" y="T7"/>
                  </a:cxn>
                  <a:cxn ang="0">
                    <a:pos x="T8" y="T9"/>
                  </a:cxn>
                </a:cxnLst>
                <a:rect l="0" t="0" r="r" b="b"/>
                <a:pathLst>
                  <a:path w="136" h="122">
                    <a:moveTo>
                      <a:pt x="23" y="0"/>
                    </a:moveTo>
                    <a:lnTo>
                      <a:pt x="0" y="94"/>
                    </a:lnTo>
                    <a:lnTo>
                      <a:pt x="113" y="122"/>
                    </a:lnTo>
                    <a:lnTo>
                      <a:pt x="136" y="28"/>
                    </a:lnTo>
                    <a:lnTo>
                      <a:pt x="23" y="0"/>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78">
                <a:extLst>
                  <a:ext uri="{FF2B5EF4-FFF2-40B4-BE49-F238E27FC236}">
                    <a16:creationId xmlns:a16="http://schemas.microsoft.com/office/drawing/2014/main" id="{D3926EA7-D490-4254-A974-675741CACEF9}"/>
                  </a:ext>
                </a:extLst>
              </p:cNvPr>
              <p:cNvSpPr>
                <a:spLocks/>
              </p:cNvSpPr>
              <p:nvPr/>
            </p:nvSpPr>
            <p:spPr bwMode="auto">
              <a:xfrm>
                <a:off x="331" y="2112"/>
                <a:ext cx="99" cy="67"/>
              </a:xfrm>
              <a:custGeom>
                <a:avLst/>
                <a:gdLst>
                  <a:gd name="T0" fmla="*/ 22 w 198"/>
                  <a:gd name="T1" fmla="*/ 0 h 133"/>
                  <a:gd name="T2" fmla="*/ 0 w 198"/>
                  <a:gd name="T3" fmla="*/ 89 h 133"/>
                  <a:gd name="T4" fmla="*/ 176 w 198"/>
                  <a:gd name="T5" fmla="*/ 133 h 133"/>
                  <a:gd name="T6" fmla="*/ 198 w 198"/>
                  <a:gd name="T7" fmla="*/ 44 h 133"/>
                  <a:gd name="T8" fmla="*/ 22 w 198"/>
                  <a:gd name="T9" fmla="*/ 0 h 133"/>
                </a:gdLst>
                <a:ahLst/>
                <a:cxnLst>
                  <a:cxn ang="0">
                    <a:pos x="T0" y="T1"/>
                  </a:cxn>
                  <a:cxn ang="0">
                    <a:pos x="T2" y="T3"/>
                  </a:cxn>
                  <a:cxn ang="0">
                    <a:pos x="T4" y="T5"/>
                  </a:cxn>
                  <a:cxn ang="0">
                    <a:pos x="T6" y="T7"/>
                  </a:cxn>
                  <a:cxn ang="0">
                    <a:pos x="T8" y="T9"/>
                  </a:cxn>
                </a:cxnLst>
                <a:rect l="0" t="0" r="r" b="b"/>
                <a:pathLst>
                  <a:path w="198" h="133">
                    <a:moveTo>
                      <a:pt x="22" y="0"/>
                    </a:moveTo>
                    <a:lnTo>
                      <a:pt x="0" y="89"/>
                    </a:lnTo>
                    <a:lnTo>
                      <a:pt x="176" y="133"/>
                    </a:lnTo>
                    <a:lnTo>
                      <a:pt x="198" y="44"/>
                    </a:lnTo>
                    <a:lnTo>
                      <a:pt x="22" y="0"/>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79">
                <a:extLst>
                  <a:ext uri="{FF2B5EF4-FFF2-40B4-BE49-F238E27FC236}">
                    <a16:creationId xmlns:a16="http://schemas.microsoft.com/office/drawing/2014/main" id="{2E15CCE3-02F1-4AB0-AF56-2A6F4A454757}"/>
                  </a:ext>
                </a:extLst>
              </p:cNvPr>
              <p:cNvSpPr>
                <a:spLocks/>
              </p:cNvSpPr>
              <p:nvPr/>
            </p:nvSpPr>
            <p:spPr bwMode="auto">
              <a:xfrm>
                <a:off x="342" y="2071"/>
                <a:ext cx="63" cy="57"/>
              </a:xfrm>
              <a:custGeom>
                <a:avLst/>
                <a:gdLst>
                  <a:gd name="T0" fmla="*/ 22 w 124"/>
                  <a:gd name="T1" fmla="*/ 0 h 114"/>
                  <a:gd name="T2" fmla="*/ 0 w 124"/>
                  <a:gd name="T3" fmla="*/ 89 h 114"/>
                  <a:gd name="T4" fmla="*/ 102 w 124"/>
                  <a:gd name="T5" fmla="*/ 114 h 114"/>
                  <a:gd name="T6" fmla="*/ 124 w 124"/>
                  <a:gd name="T7" fmla="*/ 25 h 114"/>
                  <a:gd name="T8" fmla="*/ 22 w 124"/>
                  <a:gd name="T9" fmla="*/ 0 h 114"/>
                </a:gdLst>
                <a:ahLst/>
                <a:cxnLst>
                  <a:cxn ang="0">
                    <a:pos x="T0" y="T1"/>
                  </a:cxn>
                  <a:cxn ang="0">
                    <a:pos x="T2" y="T3"/>
                  </a:cxn>
                  <a:cxn ang="0">
                    <a:pos x="T4" y="T5"/>
                  </a:cxn>
                  <a:cxn ang="0">
                    <a:pos x="T6" y="T7"/>
                  </a:cxn>
                  <a:cxn ang="0">
                    <a:pos x="T8" y="T9"/>
                  </a:cxn>
                </a:cxnLst>
                <a:rect l="0" t="0" r="r" b="b"/>
                <a:pathLst>
                  <a:path w="124" h="114">
                    <a:moveTo>
                      <a:pt x="22" y="0"/>
                    </a:moveTo>
                    <a:lnTo>
                      <a:pt x="0" y="89"/>
                    </a:lnTo>
                    <a:lnTo>
                      <a:pt x="102" y="114"/>
                    </a:lnTo>
                    <a:lnTo>
                      <a:pt x="124" y="25"/>
                    </a:lnTo>
                    <a:lnTo>
                      <a:pt x="22" y="0"/>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27" name="Group 85">
              <a:extLst>
                <a:ext uri="{FF2B5EF4-FFF2-40B4-BE49-F238E27FC236}">
                  <a16:creationId xmlns:a16="http://schemas.microsoft.com/office/drawing/2014/main" id="{15105500-96F5-4733-AB6D-6EA0418D45FA}"/>
                </a:ext>
              </a:extLst>
            </p:cNvPr>
            <p:cNvGrpSpPr>
              <a:grpSpLocks/>
            </p:cNvGrpSpPr>
            <p:nvPr/>
          </p:nvGrpSpPr>
          <p:grpSpPr bwMode="auto">
            <a:xfrm>
              <a:off x="271" y="2079"/>
              <a:ext cx="147" cy="268"/>
              <a:chOff x="271" y="2079"/>
              <a:chExt cx="147" cy="268"/>
            </a:xfrm>
          </p:grpSpPr>
          <p:sp>
            <p:nvSpPr>
              <p:cNvPr id="28" name="Freeform 81">
                <a:extLst>
                  <a:ext uri="{FF2B5EF4-FFF2-40B4-BE49-F238E27FC236}">
                    <a16:creationId xmlns:a16="http://schemas.microsoft.com/office/drawing/2014/main" id="{90AEF206-68B2-479B-A72A-C1316F01B120}"/>
                  </a:ext>
                </a:extLst>
              </p:cNvPr>
              <p:cNvSpPr>
                <a:spLocks/>
              </p:cNvSpPr>
              <p:nvPr/>
            </p:nvSpPr>
            <p:spPr bwMode="auto">
              <a:xfrm>
                <a:off x="271" y="2284"/>
                <a:ext cx="91" cy="63"/>
              </a:xfrm>
              <a:custGeom>
                <a:avLst/>
                <a:gdLst>
                  <a:gd name="T0" fmla="*/ 21 w 182"/>
                  <a:gd name="T1" fmla="*/ 0 h 127"/>
                  <a:gd name="T2" fmla="*/ 0 w 182"/>
                  <a:gd name="T3" fmla="*/ 87 h 127"/>
                  <a:gd name="T4" fmla="*/ 161 w 182"/>
                  <a:gd name="T5" fmla="*/ 127 h 127"/>
                  <a:gd name="T6" fmla="*/ 182 w 182"/>
                  <a:gd name="T7" fmla="*/ 40 h 127"/>
                  <a:gd name="T8" fmla="*/ 21 w 182"/>
                  <a:gd name="T9" fmla="*/ 0 h 127"/>
                </a:gdLst>
                <a:ahLst/>
                <a:cxnLst>
                  <a:cxn ang="0">
                    <a:pos x="T0" y="T1"/>
                  </a:cxn>
                  <a:cxn ang="0">
                    <a:pos x="T2" y="T3"/>
                  </a:cxn>
                  <a:cxn ang="0">
                    <a:pos x="T4" y="T5"/>
                  </a:cxn>
                  <a:cxn ang="0">
                    <a:pos x="T6" y="T7"/>
                  </a:cxn>
                  <a:cxn ang="0">
                    <a:pos x="T8" y="T9"/>
                  </a:cxn>
                </a:cxnLst>
                <a:rect l="0" t="0" r="r" b="b"/>
                <a:pathLst>
                  <a:path w="182" h="127">
                    <a:moveTo>
                      <a:pt x="21" y="0"/>
                    </a:moveTo>
                    <a:lnTo>
                      <a:pt x="0" y="87"/>
                    </a:lnTo>
                    <a:lnTo>
                      <a:pt x="161" y="127"/>
                    </a:lnTo>
                    <a:lnTo>
                      <a:pt x="182" y="40"/>
                    </a:lnTo>
                    <a:lnTo>
                      <a:pt x="21" y="0"/>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82">
                <a:extLst>
                  <a:ext uri="{FF2B5EF4-FFF2-40B4-BE49-F238E27FC236}">
                    <a16:creationId xmlns:a16="http://schemas.microsoft.com/office/drawing/2014/main" id="{56D40FCD-1F0A-44CE-BC28-B285146E33C9}"/>
                  </a:ext>
                </a:extLst>
              </p:cNvPr>
              <p:cNvSpPr>
                <a:spLocks/>
              </p:cNvSpPr>
              <p:nvPr/>
            </p:nvSpPr>
            <p:spPr bwMode="auto">
              <a:xfrm>
                <a:off x="297" y="2199"/>
                <a:ext cx="67" cy="58"/>
              </a:xfrm>
              <a:custGeom>
                <a:avLst/>
                <a:gdLst>
                  <a:gd name="T0" fmla="*/ 23 w 134"/>
                  <a:gd name="T1" fmla="*/ 0 h 117"/>
                  <a:gd name="T2" fmla="*/ 0 w 134"/>
                  <a:gd name="T3" fmla="*/ 89 h 117"/>
                  <a:gd name="T4" fmla="*/ 112 w 134"/>
                  <a:gd name="T5" fmla="*/ 117 h 117"/>
                  <a:gd name="T6" fmla="*/ 134 w 134"/>
                  <a:gd name="T7" fmla="*/ 28 h 117"/>
                  <a:gd name="T8" fmla="*/ 23 w 134"/>
                  <a:gd name="T9" fmla="*/ 0 h 117"/>
                </a:gdLst>
                <a:ahLst/>
                <a:cxnLst>
                  <a:cxn ang="0">
                    <a:pos x="T0" y="T1"/>
                  </a:cxn>
                  <a:cxn ang="0">
                    <a:pos x="T2" y="T3"/>
                  </a:cxn>
                  <a:cxn ang="0">
                    <a:pos x="T4" y="T5"/>
                  </a:cxn>
                  <a:cxn ang="0">
                    <a:pos x="T6" y="T7"/>
                  </a:cxn>
                  <a:cxn ang="0">
                    <a:pos x="T8" y="T9"/>
                  </a:cxn>
                </a:cxnLst>
                <a:rect l="0" t="0" r="r" b="b"/>
                <a:pathLst>
                  <a:path w="134" h="117">
                    <a:moveTo>
                      <a:pt x="23" y="0"/>
                    </a:moveTo>
                    <a:lnTo>
                      <a:pt x="0" y="89"/>
                    </a:lnTo>
                    <a:lnTo>
                      <a:pt x="112" y="117"/>
                    </a:lnTo>
                    <a:lnTo>
                      <a:pt x="134" y="28"/>
                    </a:lnTo>
                    <a:lnTo>
                      <a:pt x="23" y="0"/>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83">
                <a:extLst>
                  <a:ext uri="{FF2B5EF4-FFF2-40B4-BE49-F238E27FC236}">
                    <a16:creationId xmlns:a16="http://schemas.microsoft.com/office/drawing/2014/main" id="{49854331-040F-45FA-89BA-E37449DAA8FD}"/>
                  </a:ext>
                </a:extLst>
              </p:cNvPr>
              <p:cNvSpPr>
                <a:spLocks/>
              </p:cNvSpPr>
              <p:nvPr/>
            </p:nvSpPr>
            <p:spPr bwMode="auto">
              <a:xfrm>
                <a:off x="320" y="2121"/>
                <a:ext cx="98" cy="63"/>
              </a:xfrm>
              <a:custGeom>
                <a:avLst/>
                <a:gdLst>
                  <a:gd name="T0" fmla="*/ 21 w 194"/>
                  <a:gd name="T1" fmla="*/ 0 h 125"/>
                  <a:gd name="T2" fmla="*/ 0 w 194"/>
                  <a:gd name="T3" fmla="*/ 81 h 125"/>
                  <a:gd name="T4" fmla="*/ 174 w 194"/>
                  <a:gd name="T5" fmla="*/ 125 h 125"/>
                  <a:gd name="T6" fmla="*/ 194 w 194"/>
                  <a:gd name="T7" fmla="*/ 43 h 125"/>
                  <a:gd name="T8" fmla="*/ 21 w 194"/>
                  <a:gd name="T9" fmla="*/ 0 h 125"/>
                </a:gdLst>
                <a:ahLst/>
                <a:cxnLst>
                  <a:cxn ang="0">
                    <a:pos x="T0" y="T1"/>
                  </a:cxn>
                  <a:cxn ang="0">
                    <a:pos x="T2" y="T3"/>
                  </a:cxn>
                  <a:cxn ang="0">
                    <a:pos x="T4" y="T5"/>
                  </a:cxn>
                  <a:cxn ang="0">
                    <a:pos x="T6" y="T7"/>
                  </a:cxn>
                  <a:cxn ang="0">
                    <a:pos x="T8" y="T9"/>
                  </a:cxn>
                </a:cxnLst>
                <a:rect l="0" t="0" r="r" b="b"/>
                <a:pathLst>
                  <a:path w="194" h="125">
                    <a:moveTo>
                      <a:pt x="21" y="0"/>
                    </a:moveTo>
                    <a:lnTo>
                      <a:pt x="0" y="81"/>
                    </a:lnTo>
                    <a:lnTo>
                      <a:pt x="174" y="125"/>
                    </a:lnTo>
                    <a:lnTo>
                      <a:pt x="194" y="43"/>
                    </a:lnTo>
                    <a:lnTo>
                      <a:pt x="21" y="0"/>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84">
                <a:extLst>
                  <a:ext uri="{FF2B5EF4-FFF2-40B4-BE49-F238E27FC236}">
                    <a16:creationId xmlns:a16="http://schemas.microsoft.com/office/drawing/2014/main" id="{BDB4EFFD-1651-4E54-A64E-9E185F5198A6}"/>
                  </a:ext>
                </a:extLst>
              </p:cNvPr>
              <p:cNvSpPr>
                <a:spLocks/>
              </p:cNvSpPr>
              <p:nvPr/>
            </p:nvSpPr>
            <p:spPr bwMode="auto">
              <a:xfrm>
                <a:off x="329" y="2079"/>
                <a:ext cx="65" cy="56"/>
              </a:xfrm>
              <a:custGeom>
                <a:avLst/>
                <a:gdLst>
                  <a:gd name="T0" fmla="*/ 21 w 130"/>
                  <a:gd name="T1" fmla="*/ 0 h 112"/>
                  <a:gd name="T2" fmla="*/ 0 w 130"/>
                  <a:gd name="T3" fmla="*/ 85 h 112"/>
                  <a:gd name="T4" fmla="*/ 109 w 130"/>
                  <a:gd name="T5" fmla="*/ 112 h 112"/>
                  <a:gd name="T6" fmla="*/ 130 w 130"/>
                  <a:gd name="T7" fmla="*/ 27 h 112"/>
                  <a:gd name="T8" fmla="*/ 21 w 130"/>
                  <a:gd name="T9" fmla="*/ 0 h 112"/>
                </a:gdLst>
                <a:ahLst/>
                <a:cxnLst>
                  <a:cxn ang="0">
                    <a:pos x="T0" y="T1"/>
                  </a:cxn>
                  <a:cxn ang="0">
                    <a:pos x="T2" y="T3"/>
                  </a:cxn>
                  <a:cxn ang="0">
                    <a:pos x="T4" y="T5"/>
                  </a:cxn>
                  <a:cxn ang="0">
                    <a:pos x="T6" y="T7"/>
                  </a:cxn>
                  <a:cxn ang="0">
                    <a:pos x="T8" y="T9"/>
                  </a:cxn>
                </a:cxnLst>
                <a:rect l="0" t="0" r="r" b="b"/>
                <a:pathLst>
                  <a:path w="130" h="112">
                    <a:moveTo>
                      <a:pt x="21" y="0"/>
                    </a:moveTo>
                    <a:lnTo>
                      <a:pt x="0" y="85"/>
                    </a:lnTo>
                    <a:lnTo>
                      <a:pt x="109" y="112"/>
                    </a:lnTo>
                    <a:lnTo>
                      <a:pt x="130" y="27"/>
                    </a:lnTo>
                    <a:lnTo>
                      <a:pt x="21" y="0"/>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sp>
        <p:nvSpPr>
          <p:cNvPr id="36" name="Text Box 15">
            <a:extLst>
              <a:ext uri="{FF2B5EF4-FFF2-40B4-BE49-F238E27FC236}">
                <a16:creationId xmlns:a16="http://schemas.microsoft.com/office/drawing/2014/main" id="{3691E754-26E1-4B35-B8D0-2A3244F2091A}"/>
              </a:ext>
            </a:extLst>
          </p:cNvPr>
          <p:cNvSpPr txBox="1">
            <a:spLocks noChangeArrowheads="1"/>
          </p:cNvSpPr>
          <p:nvPr/>
        </p:nvSpPr>
        <p:spPr bwMode="auto">
          <a:xfrm>
            <a:off x="3876852" y="2247900"/>
            <a:ext cx="3703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u="sng" dirty="0">
                <a:solidFill>
                  <a:schemeClr val="tx1">
                    <a:lumMod val="75000"/>
                    <a:lumOff val="25000"/>
                  </a:schemeClr>
                </a:solidFill>
              </a:rPr>
              <a:t>Organizational</a:t>
            </a:r>
            <a:r>
              <a:rPr lang="en-US" altLang="en-US" sz="2400" dirty="0">
                <a:solidFill>
                  <a:schemeClr val="tx1">
                    <a:lumMod val="75000"/>
                    <a:lumOff val="25000"/>
                  </a:schemeClr>
                </a:solidFill>
              </a:rPr>
              <a:t> Context: </a:t>
            </a:r>
          </a:p>
        </p:txBody>
      </p:sp>
      <p:sp>
        <p:nvSpPr>
          <p:cNvPr id="37" name="Text Box 16">
            <a:extLst>
              <a:ext uri="{FF2B5EF4-FFF2-40B4-BE49-F238E27FC236}">
                <a16:creationId xmlns:a16="http://schemas.microsoft.com/office/drawing/2014/main" id="{379166A6-0FE0-494D-8650-BAD4916FCB7D}"/>
              </a:ext>
            </a:extLst>
          </p:cNvPr>
          <p:cNvSpPr txBox="1">
            <a:spLocks noChangeArrowheads="1"/>
          </p:cNvSpPr>
          <p:nvPr/>
        </p:nvSpPr>
        <p:spPr bwMode="auto">
          <a:xfrm>
            <a:off x="3874452" y="3020338"/>
            <a:ext cx="40441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chemeClr val="tx1">
                    <a:lumMod val="75000"/>
                    <a:lumOff val="25000"/>
                  </a:schemeClr>
                </a:solidFill>
              </a:rPr>
              <a:t>New actions, policies, and </a:t>
            </a:r>
          </a:p>
          <a:p>
            <a:r>
              <a:rPr lang="en-US" altLang="en-US" sz="2400" dirty="0">
                <a:solidFill>
                  <a:schemeClr val="tx1">
                    <a:lumMod val="75000"/>
                    <a:lumOff val="25000"/>
                  </a:schemeClr>
                </a:solidFill>
              </a:rPr>
              <a:t>behaviors for the organization</a:t>
            </a:r>
          </a:p>
        </p:txBody>
      </p:sp>
      <p:grpSp>
        <p:nvGrpSpPr>
          <p:cNvPr id="38" name="Group 92">
            <a:extLst>
              <a:ext uri="{FF2B5EF4-FFF2-40B4-BE49-F238E27FC236}">
                <a16:creationId xmlns:a16="http://schemas.microsoft.com/office/drawing/2014/main" id="{6820CA48-3801-4231-9260-89F1F8458CF8}"/>
              </a:ext>
            </a:extLst>
          </p:cNvPr>
          <p:cNvGrpSpPr>
            <a:grpSpLocks/>
          </p:cNvGrpSpPr>
          <p:nvPr/>
        </p:nvGrpSpPr>
        <p:grpSpPr bwMode="auto">
          <a:xfrm>
            <a:off x="3884612" y="4457700"/>
            <a:ext cx="4268788" cy="1866900"/>
            <a:chOff x="2736" y="2448"/>
            <a:chExt cx="2689" cy="1176"/>
          </a:xfrm>
          <a:effectLst>
            <a:outerShdw blurRad="50800" dist="50800" dir="2700000" algn="tl" rotWithShape="0">
              <a:prstClr val="black">
                <a:alpha val="50000"/>
              </a:prstClr>
            </a:outerShdw>
          </a:effectLst>
        </p:grpSpPr>
        <p:grpSp>
          <p:nvGrpSpPr>
            <p:cNvPr id="39" name="Group 88">
              <a:extLst>
                <a:ext uri="{FF2B5EF4-FFF2-40B4-BE49-F238E27FC236}">
                  <a16:creationId xmlns:a16="http://schemas.microsoft.com/office/drawing/2014/main" id="{5EFB8201-7AFA-4DB3-8A8C-F787F9E7B807}"/>
                </a:ext>
              </a:extLst>
            </p:cNvPr>
            <p:cNvGrpSpPr>
              <a:grpSpLocks/>
            </p:cNvGrpSpPr>
            <p:nvPr/>
          </p:nvGrpSpPr>
          <p:grpSpPr bwMode="auto">
            <a:xfrm>
              <a:off x="2736" y="2448"/>
              <a:ext cx="2094" cy="1176"/>
              <a:chOff x="5424" y="1728"/>
              <a:chExt cx="2094" cy="1176"/>
            </a:xfrm>
          </p:grpSpPr>
          <p:grpSp>
            <p:nvGrpSpPr>
              <p:cNvPr id="58" name="Group 24">
                <a:extLst>
                  <a:ext uri="{FF2B5EF4-FFF2-40B4-BE49-F238E27FC236}">
                    <a16:creationId xmlns:a16="http://schemas.microsoft.com/office/drawing/2014/main" id="{409B72CA-90EE-40BF-86B9-9EBA5C06B2A2}"/>
                  </a:ext>
                </a:extLst>
              </p:cNvPr>
              <p:cNvGrpSpPr>
                <a:grpSpLocks/>
              </p:cNvGrpSpPr>
              <p:nvPr/>
            </p:nvGrpSpPr>
            <p:grpSpPr bwMode="auto">
              <a:xfrm flipH="1">
                <a:off x="6977" y="1752"/>
                <a:ext cx="541" cy="1125"/>
                <a:chOff x="3360" y="2844"/>
                <a:chExt cx="290" cy="574"/>
              </a:xfrm>
            </p:grpSpPr>
            <p:sp>
              <p:nvSpPr>
                <p:cNvPr id="77" name="Freeform 19">
                  <a:extLst>
                    <a:ext uri="{FF2B5EF4-FFF2-40B4-BE49-F238E27FC236}">
                      <a16:creationId xmlns:a16="http://schemas.microsoft.com/office/drawing/2014/main" id="{58FA90AD-2C15-4BF0-BF2E-DCC472F46AB7}"/>
                    </a:ext>
                  </a:extLst>
                </p:cNvPr>
                <p:cNvSpPr>
                  <a:spLocks/>
                </p:cNvSpPr>
                <p:nvPr/>
              </p:nvSpPr>
              <p:spPr bwMode="auto">
                <a:xfrm>
                  <a:off x="3493" y="2844"/>
                  <a:ext cx="119" cy="127"/>
                </a:xfrm>
                <a:custGeom>
                  <a:avLst/>
                  <a:gdLst>
                    <a:gd name="T0" fmla="*/ 120 w 358"/>
                    <a:gd name="T1" fmla="*/ 182 h 382"/>
                    <a:gd name="T2" fmla="*/ 113 w 358"/>
                    <a:gd name="T3" fmla="*/ 128 h 382"/>
                    <a:gd name="T4" fmla="*/ 113 w 358"/>
                    <a:gd name="T5" fmla="*/ 74 h 382"/>
                    <a:gd name="T6" fmla="*/ 129 w 358"/>
                    <a:gd name="T7" fmla="*/ 31 h 382"/>
                    <a:gd name="T8" fmla="*/ 163 w 358"/>
                    <a:gd name="T9" fmla="*/ 11 h 382"/>
                    <a:gd name="T10" fmla="*/ 210 w 358"/>
                    <a:gd name="T11" fmla="*/ 0 h 382"/>
                    <a:gd name="T12" fmla="*/ 268 w 358"/>
                    <a:gd name="T13" fmla="*/ 20 h 382"/>
                    <a:gd name="T14" fmla="*/ 311 w 358"/>
                    <a:gd name="T15" fmla="*/ 78 h 382"/>
                    <a:gd name="T16" fmla="*/ 345 w 358"/>
                    <a:gd name="T17" fmla="*/ 166 h 382"/>
                    <a:gd name="T18" fmla="*/ 357 w 358"/>
                    <a:gd name="T19" fmla="*/ 233 h 382"/>
                    <a:gd name="T20" fmla="*/ 358 w 358"/>
                    <a:gd name="T21" fmla="*/ 317 h 382"/>
                    <a:gd name="T22" fmla="*/ 339 w 358"/>
                    <a:gd name="T23" fmla="*/ 362 h 382"/>
                    <a:gd name="T24" fmla="*/ 310 w 358"/>
                    <a:gd name="T25" fmla="*/ 382 h 382"/>
                    <a:gd name="T26" fmla="*/ 250 w 358"/>
                    <a:gd name="T27" fmla="*/ 382 h 382"/>
                    <a:gd name="T28" fmla="*/ 208 w 358"/>
                    <a:gd name="T29" fmla="*/ 354 h 382"/>
                    <a:gd name="T30" fmla="*/ 168 w 358"/>
                    <a:gd name="T31" fmla="*/ 296 h 382"/>
                    <a:gd name="T32" fmla="*/ 136 w 358"/>
                    <a:gd name="T33" fmla="*/ 249 h 382"/>
                    <a:gd name="T34" fmla="*/ 12 w 358"/>
                    <a:gd name="T35" fmla="*/ 236 h 382"/>
                    <a:gd name="T36" fmla="*/ 0 w 358"/>
                    <a:gd name="T37" fmla="*/ 215 h 382"/>
                    <a:gd name="T38" fmla="*/ 5 w 358"/>
                    <a:gd name="T39" fmla="*/ 202 h 382"/>
                    <a:gd name="T40" fmla="*/ 126 w 358"/>
                    <a:gd name="T41" fmla="*/ 199 h 382"/>
                    <a:gd name="T42" fmla="*/ 120 w 358"/>
                    <a:gd name="T43" fmla="*/ 182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8" h="382">
                      <a:moveTo>
                        <a:pt x="120" y="182"/>
                      </a:moveTo>
                      <a:lnTo>
                        <a:pt x="113" y="128"/>
                      </a:lnTo>
                      <a:lnTo>
                        <a:pt x="113" y="74"/>
                      </a:lnTo>
                      <a:lnTo>
                        <a:pt x="129" y="31"/>
                      </a:lnTo>
                      <a:lnTo>
                        <a:pt x="163" y="11"/>
                      </a:lnTo>
                      <a:lnTo>
                        <a:pt x="210" y="0"/>
                      </a:lnTo>
                      <a:lnTo>
                        <a:pt x="268" y="20"/>
                      </a:lnTo>
                      <a:lnTo>
                        <a:pt x="311" y="78"/>
                      </a:lnTo>
                      <a:lnTo>
                        <a:pt x="345" y="166"/>
                      </a:lnTo>
                      <a:lnTo>
                        <a:pt x="357" y="233"/>
                      </a:lnTo>
                      <a:lnTo>
                        <a:pt x="358" y="317"/>
                      </a:lnTo>
                      <a:lnTo>
                        <a:pt x="339" y="362"/>
                      </a:lnTo>
                      <a:lnTo>
                        <a:pt x="310" y="382"/>
                      </a:lnTo>
                      <a:lnTo>
                        <a:pt x="250" y="382"/>
                      </a:lnTo>
                      <a:lnTo>
                        <a:pt x="208" y="354"/>
                      </a:lnTo>
                      <a:lnTo>
                        <a:pt x="168" y="296"/>
                      </a:lnTo>
                      <a:lnTo>
                        <a:pt x="136" y="249"/>
                      </a:lnTo>
                      <a:lnTo>
                        <a:pt x="12" y="236"/>
                      </a:lnTo>
                      <a:lnTo>
                        <a:pt x="0" y="215"/>
                      </a:lnTo>
                      <a:lnTo>
                        <a:pt x="5" y="202"/>
                      </a:lnTo>
                      <a:lnTo>
                        <a:pt x="126" y="199"/>
                      </a:lnTo>
                      <a:lnTo>
                        <a:pt x="120" y="182"/>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 name="Freeform 20">
                  <a:extLst>
                    <a:ext uri="{FF2B5EF4-FFF2-40B4-BE49-F238E27FC236}">
                      <a16:creationId xmlns:a16="http://schemas.microsoft.com/office/drawing/2014/main" id="{9AD7DF6E-2CE4-4078-A74C-E395DBD17B7E}"/>
                    </a:ext>
                  </a:extLst>
                </p:cNvPr>
                <p:cNvSpPr>
                  <a:spLocks/>
                </p:cNvSpPr>
                <p:nvPr/>
              </p:nvSpPr>
              <p:spPr bwMode="auto">
                <a:xfrm>
                  <a:off x="3360" y="2938"/>
                  <a:ext cx="234" cy="85"/>
                </a:xfrm>
                <a:custGeom>
                  <a:avLst/>
                  <a:gdLst>
                    <a:gd name="T0" fmla="*/ 699 w 701"/>
                    <a:gd name="T1" fmla="*/ 213 h 253"/>
                    <a:gd name="T2" fmla="*/ 607 w 701"/>
                    <a:gd name="T3" fmla="*/ 182 h 253"/>
                    <a:gd name="T4" fmla="*/ 572 w 701"/>
                    <a:gd name="T5" fmla="*/ 173 h 253"/>
                    <a:gd name="T6" fmla="*/ 465 w 701"/>
                    <a:gd name="T7" fmla="*/ 146 h 253"/>
                    <a:gd name="T8" fmla="*/ 254 w 701"/>
                    <a:gd name="T9" fmla="*/ 86 h 253"/>
                    <a:gd name="T10" fmla="*/ 114 w 701"/>
                    <a:gd name="T11" fmla="*/ 45 h 253"/>
                    <a:gd name="T12" fmla="*/ 21 w 701"/>
                    <a:gd name="T13" fmla="*/ 0 h 253"/>
                    <a:gd name="T14" fmla="*/ 0 w 701"/>
                    <a:gd name="T15" fmla="*/ 12 h 253"/>
                    <a:gd name="T16" fmla="*/ 13 w 701"/>
                    <a:gd name="T17" fmla="*/ 31 h 253"/>
                    <a:gd name="T18" fmla="*/ 81 w 701"/>
                    <a:gd name="T19" fmla="*/ 65 h 253"/>
                    <a:gd name="T20" fmla="*/ 126 w 701"/>
                    <a:gd name="T21" fmla="*/ 74 h 253"/>
                    <a:gd name="T22" fmla="*/ 108 w 701"/>
                    <a:gd name="T23" fmla="*/ 94 h 253"/>
                    <a:gd name="T24" fmla="*/ 114 w 701"/>
                    <a:gd name="T25" fmla="*/ 126 h 253"/>
                    <a:gd name="T26" fmla="*/ 169 w 701"/>
                    <a:gd name="T27" fmla="*/ 162 h 253"/>
                    <a:gd name="T28" fmla="*/ 227 w 701"/>
                    <a:gd name="T29" fmla="*/ 176 h 253"/>
                    <a:gd name="T30" fmla="*/ 261 w 701"/>
                    <a:gd name="T31" fmla="*/ 153 h 253"/>
                    <a:gd name="T32" fmla="*/ 274 w 701"/>
                    <a:gd name="T33" fmla="*/ 121 h 253"/>
                    <a:gd name="T34" fmla="*/ 351 w 701"/>
                    <a:gd name="T35" fmla="*/ 134 h 253"/>
                    <a:gd name="T36" fmla="*/ 425 w 701"/>
                    <a:gd name="T37" fmla="*/ 166 h 253"/>
                    <a:gd name="T38" fmla="*/ 512 w 701"/>
                    <a:gd name="T39" fmla="*/ 195 h 253"/>
                    <a:gd name="T40" fmla="*/ 578 w 701"/>
                    <a:gd name="T41" fmla="*/ 226 h 253"/>
                    <a:gd name="T42" fmla="*/ 646 w 701"/>
                    <a:gd name="T43" fmla="*/ 249 h 253"/>
                    <a:gd name="T44" fmla="*/ 681 w 701"/>
                    <a:gd name="T45" fmla="*/ 253 h 253"/>
                    <a:gd name="T46" fmla="*/ 701 w 701"/>
                    <a:gd name="T47" fmla="*/ 236 h 253"/>
                    <a:gd name="T48" fmla="*/ 699 w 701"/>
                    <a:gd name="T49" fmla="*/ 21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01" h="253">
                      <a:moveTo>
                        <a:pt x="699" y="213"/>
                      </a:moveTo>
                      <a:lnTo>
                        <a:pt x="607" y="182"/>
                      </a:lnTo>
                      <a:lnTo>
                        <a:pt x="572" y="173"/>
                      </a:lnTo>
                      <a:lnTo>
                        <a:pt x="465" y="146"/>
                      </a:lnTo>
                      <a:lnTo>
                        <a:pt x="254" y="86"/>
                      </a:lnTo>
                      <a:lnTo>
                        <a:pt x="114" y="45"/>
                      </a:lnTo>
                      <a:lnTo>
                        <a:pt x="21" y="0"/>
                      </a:lnTo>
                      <a:lnTo>
                        <a:pt x="0" y="12"/>
                      </a:lnTo>
                      <a:lnTo>
                        <a:pt x="13" y="31"/>
                      </a:lnTo>
                      <a:lnTo>
                        <a:pt x="81" y="65"/>
                      </a:lnTo>
                      <a:lnTo>
                        <a:pt x="126" y="74"/>
                      </a:lnTo>
                      <a:lnTo>
                        <a:pt x="108" y="94"/>
                      </a:lnTo>
                      <a:lnTo>
                        <a:pt x="114" y="126"/>
                      </a:lnTo>
                      <a:lnTo>
                        <a:pt x="169" y="162"/>
                      </a:lnTo>
                      <a:lnTo>
                        <a:pt x="227" y="176"/>
                      </a:lnTo>
                      <a:lnTo>
                        <a:pt x="261" y="153"/>
                      </a:lnTo>
                      <a:lnTo>
                        <a:pt x="274" y="121"/>
                      </a:lnTo>
                      <a:lnTo>
                        <a:pt x="351" y="134"/>
                      </a:lnTo>
                      <a:lnTo>
                        <a:pt x="425" y="166"/>
                      </a:lnTo>
                      <a:lnTo>
                        <a:pt x="512" y="195"/>
                      </a:lnTo>
                      <a:lnTo>
                        <a:pt x="578" y="226"/>
                      </a:lnTo>
                      <a:lnTo>
                        <a:pt x="646" y="249"/>
                      </a:lnTo>
                      <a:lnTo>
                        <a:pt x="681" y="253"/>
                      </a:lnTo>
                      <a:lnTo>
                        <a:pt x="701" y="236"/>
                      </a:lnTo>
                      <a:lnTo>
                        <a:pt x="699" y="213"/>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 name="Freeform 21">
                  <a:extLst>
                    <a:ext uri="{FF2B5EF4-FFF2-40B4-BE49-F238E27FC236}">
                      <a16:creationId xmlns:a16="http://schemas.microsoft.com/office/drawing/2014/main" id="{9F0343AC-E394-4DBF-A473-166130ACC02C}"/>
                    </a:ext>
                  </a:extLst>
                </p:cNvPr>
                <p:cNvSpPr>
                  <a:spLocks/>
                </p:cNvSpPr>
                <p:nvPr/>
              </p:nvSpPr>
              <p:spPr bwMode="auto">
                <a:xfrm>
                  <a:off x="3573" y="2981"/>
                  <a:ext cx="77" cy="245"/>
                </a:xfrm>
                <a:custGeom>
                  <a:avLst/>
                  <a:gdLst>
                    <a:gd name="T0" fmla="*/ 34 w 232"/>
                    <a:gd name="T1" fmla="*/ 36 h 735"/>
                    <a:gd name="T2" fmla="*/ 50 w 232"/>
                    <a:gd name="T3" fmla="*/ 9 h 735"/>
                    <a:gd name="T4" fmla="*/ 91 w 232"/>
                    <a:gd name="T5" fmla="*/ 0 h 735"/>
                    <a:gd name="T6" fmla="*/ 142 w 232"/>
                    <a:gd name="T7" fmla="*/ 27 h 735"/>
                    <a:gd name="T8" fmla="*/ 190 w 232"/>
                    <a:gd name="T9" fmla="*/ 114 h 735"/>
                    <a:gd name="T10" fmla="*/ 210 w 232"/>
                    <a:gd name="T11" fmla="*/ 182 h 735"/>
                    <a:gd name="T12" fmla="*/ 226 w 232"/>
                    <a:gd name="T13" fmla="*/ 263 h 735"/>
                    <a:gd name="T14" fmla="*/ 232 w 232"/>
                    <a:gd name="T15" fmla="*/ 373 h 735"/>
                    <a:gd name="T16" fmla="*/ 231 w 232"/>
                    <a:gd name="T17" fmla="*/ 472 h 735"/>
                    <a:gd name="T18" fmla="*/ 226 w 232"/>
                    <a:gd name="T19" fmla="*/ 588 h 735"/>
                    <a:gd name="T20" fmla="*/ 219 w 232"/>
                    <a:gd name="T21" fmla="*/ 676 h 735"/>
                    <a:gd name="T22" fmla="*/ 199 w 232"/>
                    <a:gd name="T23" fmla="*/ 714 h 735"/>
                    <a:gd name="T24" fmla="*/ 165 w 232"/>
                    <a:gd name="T25" fmla="*/ 727 h 735"/>
                    <a:gd name="T26" fmla="*/ 124 w 232"/>
                    <a:gd name="T27" fmla="*/ 735 h 735"/>
                    <a:gd name="T28" fmla="*/ 71 w 232"/>
                    <a:gd name="T29" fmla="*/ 721 h 735"/>
                    <a:gd name="T30" fmla="*/ 31 w 232"/>
                    <a:gd name="T31" fmla="*/ 703 h 735"/>
                    <a:gd name="T32" fmla="*/ 10 w 232"/>
                    <a:gd name="T33" fmla="*/ 663 h 735"/>
                    <a:gd name="T34" fmla="*/ 0 w 232"/>
                    <a:gd name="T35" fmla="*/ 588 h 735"/>
                    <a:gd name="T36" fmla="*/ 3 w 232"/>
                    <a:gd name="T37" fmla="*/ 498 h 735"/>
                    <a:gd name="T38" fmla="*/ 23 w 232"/>
                    <a:gd name="T39" fmla="*/ 438 h 735"/>
                    <a:gd name="T40" fmla="*/ 31 w 232"/>
                    <a:gd name="T41" fmla="*/ 343 h 735"/>
                    <a:gd name="T42" fmla="*/ 28 w 232"/>
                    <a:gd name="T43" fmla="*/ 297 h 735"/>
                    <a:gd name="T44" fmla="*/ 16 w 232"/>
                    <a:gd name="T45" fmla="*/ 242 h 735"/>
                    <a:gd name="T46" fmla="*/ 8 w 232"/>
                    <a:gd name="T47" fmla="*/ 189 h 735"/>
                    <a:gd name="T48" fmla="*/ 3 w 232"/>
                    <a:gd name="T49" fmla="*/ 124 h 735"/>
                    <a:gd name="T50" fmla="*/ 3 w 232"/>
                    <a:gd name="T51" fmla="*/ 76 h 735"/>
                    <a:gd name="T52" fmla="*/ 21 w 232"/>
                    <a:gd name="T53" fmla="*/ 50 h 735"/>
                    <a:gd name="T54" fmla="*/ 34 w 232"/>
                    <a:gd name="T55" fmla="*/ 36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2" h="735">
                      <a:moveTo>
                        <a:pt x="34" y="36"/>
                      </a:moveTo>
                      <a:lnTo>
                        <a:pt x="50" y="9"/>
                      </a:lnTo>
                      <a:lnTo>
                        <a:pt x="91" y="0"/>
                      </a:lnTo>
                      <a:lnTo>
                        <a:pt x="142" y="27"/>
                      </a:lnTo>
                      <a:lnTo>
                        <a:pt x="190" y="114"/>
                      </a:lnTo>
                      <a:lnTo>
                        <a:pt x="210" y="182"/>
                      </a:lnTo>
                      <a:lnTo>
                        <a:pt x="226" y="263"/>
                      </a:lnTo>
                      <a:lnTo>
                        <a:pt x="232" y="373"/>
                      </a:lnTo>
                      <a:lnTo>
                        <a:pt x="231" y="472"/>
                      </a:lnTo>
                      <a:lnTo>
                        <a:pt x="226" y="588"/>
                      </a:lnTo>
                      <a:lnTo>
                        <a:pt x="219" y="676"/>
                      </a:lnTo>
                      <a:lnTo>
                        <a:pt x="199" y="714"/>
                      </a:lnTo>
                      <a:lnTo>
                        <a:pt x="165" y="727"/>
                      </a:lnTo>
                      <a:lnTo>
                        <a:pt x="124" y="735"/>
                      </a:lnTo>
                      <a:lnTo>
                        <a:pt x="71" y="721"/>
                      </a:lnTo>
                      <a:lnTo>
                        <a:pt x="31" y="703"/>
                      </a:lnTo>
                      <a:lnTo>
                        <a:pt x="10" y="663"/>
                      </a:lnTo>
                      <a:lnTo>
                        <a:pt x="0" y="588"/>
                      </a:lnTo>
                      <a:lnTo>
                        <a:pt x="3" y="498"/>
                      </a:lnTo>
                      <a:lnTo>
                        <a:pt x="23" y="438"/>
                      </a:lnTo>
                      <a:lnTo>
                        <a:pt x="31" y="343"/>
                      </a:lnTo>
                      <a:lnTo>
                        <a:pt x="28" y="297"/>
                      </a:lnTo>
                      <a:lnTo>
                        <a:pt x="16" y="242"/>
                      </a:lnTo>
                      <a:lnTo>
                        <a:pt x="8" y="189"/>
                      </a:lnTo>
                      <a:lnTo>
                        <a:pt x="3" y="124"/>
                      </a:lnTo>
                      <a:lnTo>
                        <a:pt x="3" y="76"/>
                      </a:lnTo>
                      <a:lnTo>
                        <a:pt x="21" y="50"/>
                      </a:lnTo>
                      <a:lnTo>
                        <a:pt x="34" y="36"/>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 name="Freeform 22">
                  <a:extLst>
                    <a:ext uri="{FF2B5EF4-FFF2-40B4-BE49-F238E27FC236}">
                      <a16:creationId xmlns:a16="http://schemas.microsoft.com/office/drawing/2014/main" id="{AEAEABF1-BE5A-44CD-8DF9-B3EE9D4A8A15}"/>
                    </a:ext>
                  </a:extLst>
                </p:cNvPr>
                <p:cNvSpPr>
                  <a:spLocks/>
                </p:cNvSpPr>
                <p:nvPr/>
              </p:nvSpPr>
              <p:spPr bwMode="auto">
                <a:xfrm>
                  <a:off x="3549" y="3185"/>
                  <a:ext cx="99" cy="233"/>
                </a:xfrm>
                <a:custGeom>
                  <a:avLst/>
                  <a:gdLst>
                    <a:gd name="T0" fmla="*/ 185 w 296"/>
                    <a:gd name="T1" fmla="*/ 0 h 701"/>
                    <a:gd name="T2" fmla="*/ 240 w 296"/>
                    <a:gd name="T3" fmla="*/ 14 h 701"/>
                    <a:gd name="T4" fmla="*/ 249 w 296"/>
                    <a:gd name="T5" fmla="*/ 56 h 701"/>
                    <a:gd name="T6" fmla="*/ 253 w 296"/>
                    <a:gd name="T7" fmla="*/ 135 h 701"/>
                    <a:gd name="T8" fmla="*/ 240 w 296"/>
                    <a:gd name="T9" fmla="*/ 229 h 701"/>
                    <a:gd name="T10" fmla="*/ 229 w 296"/>
                    <a:gd name="T11" fmla="*/ 332 h 701"/>
                    <a:gd name="T12" fmla="*/ 219 w 296"/>
                    <a:gd name="T13" fmla="*/ 447 h 701"/>
                    <a:gd name="T14" fmla="*/ 227 w 296"/>
                    <a:gd name="T15" fmla="*/ 506 h 701"/>
                    <a:gd name="T16" fmla="*/ 243 w 296"/>
                    <a:gd name="T17" fmla="*/ 561 h 701"/>
                    <a:gd name="T18" fmla="*/ 280 w 296"/>
                    <a:gd name="T19" fmla="*/ 614 h 701"/>
                    <a:gd name="T20" fmla="*/ 296 w 296"/>
                    <a:gd name="T21" fmla="*/ 635 h 701"/>
                    <a:gd name="T22" fmla="*/ 289 w 296"/>
                    <a:gd name="T23" fmla="*/ 656 h 701"/>
                    <a:gd name="T24" fmla="*/ 246 w 296"/>
                    <a:gd name="T25" fmla="*/ 656 h 701"/>
                    <a:gd name="T26" fmla="*/ 182 w 296"/>
                    <a:gd name="T27" fmla="*/ 667 h 701"/>
                    <a:gd name="T28" fmla="*/ 94 w 296"/>
                    <a:gd name="T29" fmla="*/ 690 h 701"/>
                    <a:gd name="T30" fmla="*/ 40 w 296"/>
                    <a:gd name="T31" fmla="*/ 701 h 701"/>
                    <a:gd name="T32" fmla="*/ 7 w 296"/>
                    <a:gd name="T33" fmla="*/ 677 h 701"/>
                    <a:gd name="T34" fmla="*/ 0 w 296"/>
                    <a:gd name="T35" fmla="*/ 640 h 701"/>
                    <a:gd name="T36" fmla="*/ 40 w 296"/>
                    <a:gd name="T37" fmla="*/ 629 h 701"/>
                    <a:gd name="T38" fmla="*/ 111 w 296"/>
                    <a:gd name="T39" fmla="*/ 627 h 701"/>
                    <a:gd name="T40" fmla="*/ 193 w 296"/>
                    <a:gd name="T41" fmla="*/ 627 h 701"/>
                    <a:gd name="T42" fmla="*/ 253 w 296"/>
                    <a:gd name="T43" fmla="*/ 629 h 701"/>
                    <a:gd name="T44" fmla="*/ 249 w 296"/>
                    <a:gd name="T45" fmla="*/ 620 h 701"/>
                    <a:gd name="T46" fmla="*/ 222 w 296"/>
                    <a:gd name="T47" fmla="*/ 593 h 701"/>
                    <a:gd name="T48" fmla="*/ 200 w 296"/>
                    <a:gd name="T49" fmla="*/ 546 h 701"/>
                    <a:gd name="T50" fmla="*/ 182 w 296"/>
                    <a:gd name="T51" fmla="*/ 485 h 701"/>
                    <a:gd name="T52" fmla="*/ 182 w 296"/>
                    <a:gd name="T53" fmla="*/ 445 h 701"/>
                    <a:gd name="T54" fmla="*/ 193 w 296"/>
                    <a:gd name="T55" fmla="*/ 324 h 701"/>
                    <a:gd name="T56" fmla="*/ 193 w 296"/>
                    <a:gd name="T57" fmla="*/ 237 h 701"/>
                    <a:gd name="T58" fmla="*/ 185 w 296"/>
                    <a:gd name="T59" fmla="*/ 142 h 701"/>
                    <a:gd name="T60" fmla="*/ 172 w 296"/>
                    <a:gd name="T61" fmla="*/ 97 h 701"/>
                    <a:gd name="T62" fmla="*/ 161 w 296"/>
                    <a:gd name="T63" fmla="*/ 40 h 701"/>
                    <a:gd name="T64" fmla="*/ 179 w 296"/>
                    <a:gd name="T65" fmla="*/ 14 h 701"/>
                    <a:gd name="T66" fmla="*/ 185 w 296"/>
                    <a:gd name="T6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96" h="701">
                      <a:moveTo>
                        <a:pt x="185" y="0"/>
                      </a:moveTo>
                      <a:lnTo>
                        <a:pt x="240" y="14"/>
                      </a:lnTo>
                      <a:lnTo>
                        <a:pt x="249" y="56"/>
                      </a:lnTo>
                      <a:lnTo>
                        <a:pt x="253" y="135"/>
                      </a:lnTo>
                      <a:lnTo>
                        <a:pt x="240" y="229"/>
                      </a:lnTo>
                      <a:lnTo>
                        <a:pt x="229" y="332"/>
                      </a:lnTo>
                      <a:lnTo>
                        <a:pt x="219" y="447"/>
                      </a:lnTo>
                      <a:lnTo>
                        <a:pt x="227" y="506"/>
                      </a:lnTo>
                      <a:lnTo>
                        <a:pt x="243" y="561"/>
                      </a:lnTo>
                      <a:lnTo>
                        <a:pt x="280" y="614"/>
                      </a:lnTo>
                      <a:lnTo>
                        <a:pt x="296" y="635"/>
                      </a:lnTo>
                      <a:lnTo>
                        <a:pt x="289" y="656"/>
                      </a:lnTo>
                      <a:lnTo>
                        <a:pt x="246" y="656"/>
                      </a:lnTo>
                      <a:lnTo>
                        <a:pt x="182" y="667"/>
                      </a:lnTo>
                      <a:lnTo>
                        <a:pt x="94" y="690"/>
                      </a:lnTo>
                      <a:lnTo>
                        <a:pt x="40" y="701"/>
                      </a:lnTo>
                      <a:lnTo>
                        <a:pt x="7" y="677"/>
                      </a:lnTo>
                      <a:lnTo>
                        <a:pt x="0" y="640"/>
                      </a:lnTo>
                      <a:lnTo>
                        <a:pt x="40" y="629"/>
                      </a:lnTo>
                      <a:lnTo>
                        <a:pt x="111" y="627"/>
                      </a:lnTo>
                      <a:lnTo>
                        <a:pt x="193" y="627"/>
                      </a:lnTo>
                      <a:lnTo>
                        <a:pt x="253" y="629"/>
                      </a:lnTo>
                      <a:lnTo>
                        <a:pt x="249" y="620"/>
                      </a:lnTo>
                      <a:lnTo>
                        <a:pt x="222" y="593"/>
                      </a:lnTo>
                      <a:lnTo>
                        <a:pt x="200" y="546"/>
                      </a:lnTo>
                      <a:lnTo>
                        <a:pt x="182" y="485"/>
                      </a:lnTo>
                      <a:lnTo>
                        <a:pt x="182" y="445"/>
                      </a:lnTo>
                      <a:lnTo>
                        <a:pt x="193" y="324"/>
                      </a:lnTo>
                      <a:lnTo>
                        <a:pt x="193" y="237"/>
                      </a:lnTo>
                      <a:lnTo>
                        <a:pt x="185" y="142"/>
                      </a:lnTo>
                      <a:lnTo>
                        <a:pt x="172" y="97"/>
                      </a:lnTo>
                      <a:lnTo>
                        <a:pt x="161" y="40"/>
                      </a:lnTo>
                      <a:lnTo>
                        <a:pt x="179" y="14"/>
                      </a:lnTo>
                      <a:lnTo>
                        <a:pt x="185" y="0"/>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 name="Freeform 23">
                  <a:extLst>
                    <a:ext uri="{FF2B5EF4-FFF2-40B4-BE49-F238E27FC236}">
                      <a16:creationId xmlns:a16="http://schemas.microsoft.com/office/drawing/2014/main" id="{171061D2-23DE-4C88-91CF-30E05ABFBF50}"/>
                    </a:ext>
                  </a:extLst>
                </p:cNvPr>
                <p:cNvSpPr>
                  <a:spLocks/>
                </p:cNvSpPr>
                <p:nvPr/>
              </p:nvSpPr>
              <p:spPr bwMode="auto">
                <a:xfrm>
                  <a:off x="3509" y="3155"/>
                  <a:ext cx="99" cy="229"/>
                </a:xfrm>
                <a:custGeom>
                  <a:avLst/>
                  <a:gdLst>
                    <a:gd name="T0" fmla="*/ 230 w 296"/>
                    <a:gd name="T1" fmla="*/ 0 h 687"/>
                    <a:gd name="T2" fmla="*/ 283 w 296"/>
                    <a:gd name="T3" fmla="*/ 16 h 687"/>
                    <a:gd name="T4" fmla="*/ 289 w 296"/>
                    <a:gd name="T5" fmla="*/ 59 h 687"/>
                    <a:gd name="T6" fmla="*/ 289 w 296"/>
                    <a:gd name="T7" fmla="*/ 140 h 687"/>
                    <a:gd name="T8" fmla="*/ 269 w 296"/>
                    <a:gd name="T9" fmla="*/ 232 h 687"/>
                    <a:gd name="T10" fmla="*/ 249 w 296"/>
                    <a:gd name="T11" fmla="*/ 335 h 687"/>
                    <a:gd name="T12" fmla="*/ 233 w 296"/>
                    <a:gd name="T13" fmla="*/ 447 h 687"/>
                    <a:gd name="T14" fmla="*/ 235 w 296"/>
                    <a:gd name="T15" fmla="*/ 505 h 687"/>
                    <a:gd name="T16" fmla="*/ 246 w 296"/>
                    <a:gd name="T17" fmla="*/ 563 h 687"/>
                    <a:gd name="T18" fmla="*/ 283 w 296"/>
                    <a:gd name="T19" fmla="*/ 617 h 687"/>
                    <a:gd name="T20" fmla="*/ 296 w 296"/>
                    <a:gd name="T21" fmla="*/ 639 h 687"/>
                    <a:gd name="T22" fmla="*/ 287 w 296"/>
                    <a:gd name="T23" fmla="*/ 660 h 687"/>
                    <a:gd name="T24" fmla="*/ 244 w 296"/>
                    <a:gd name="T25" fmla="*/ 657 h 687"/>
                    <a:gd name="T26" fmla="*/ 179 w 296"/>
                    <a:gd name="T27" fmla="*/ 665 h 687"/>
                    <a:gd name="T28" fmla="*/ 92 w 296"/>
                    <a:gd name="T29" fmla="*/ 679 h 687"/>
                    <a:gd name="T30" fmla="*/ 36 w 296"/>
                    <a:gd name="T31" fmla="*/ 687 h 687"/>
                    <a:gd name="T32" fmla="*/ 5 w 296"/>
                    <a:gd name="T33" fmla="*/ 660 h 687"/>
                    <a:gd name="T34" fmla="*/ 0 w 296"/>
                    <a:gd name="T35" fmla="*/ 624 h 687"/>
                    <a:gd name="T36" fmla="*/ 40 w 296"/>
                    <a:gd name="T37" fmla="*/ 615 h 687"/>
                    <a:gd name="T38" fmla="*/ 111 w 296"/>
                    <a:gd name="T39" fmla="*/ 620 h 687"/>
                    <a:gd name="T40" fmla="*/ 193 w 296"/>
                    <a:gd name="T41" fmla="*/ 624 h 687"/>
                    <a:gd name="T42" fmla="*/ 253 w 296"/>
                    <a:gd name="T43" fmla="*/ 631 h 687"/>
                    <a:gd name="T44" fmla="*/ 251 w 296"/>
                    <a:gd name="T45" fmla="*/ 621 h 687"/>
                    <a:gd name="T46" fmla="*/ 224 w 296"/>
                    <a:gd name="T47" fmla="*/ 592 h 687"/>
                    <a:gd name="T48" fmla="*/ 206 w 296"/>
                    <a:gd name="T49" fmla="*/ 544 h 687"/>
                    <a:gd name="T50" fmla="*/ 193 w 296"/>
                    <a:gd name="T51" fmla="*/ 483 h 687"/>
                    <a:gd name="T52" fmla="*/ 195 w 296"/>
                    <a:gd name="T53" fmla="*/ 442 h 687"/>
                    <a:gd name="T54" fmla="*/ 215 w 296"/>
                    <a:gd name="T55" fmla="*/ 322 h 687"/>
                    <a:gd name="T56" fmla="*/ 222 w 296"/>
                    <a:gd name="T57" fmla="*/ 236 h 687"/>
                    <a:gd name="T58" fmla="*/ 220 w 296"/>
                    <a:gd name="T59" fmla="*/ 140 h 687"/>
                    <a:gd name="T60" fmla="*/ 211 w 296"/>
                    <a:gd name="T61" fmla="*/ 95 h 687"/>
                    <a:gd name="T62" fmla="*/ 204 w 296"/>
                    <a:gd name="T63" fmla="*/ 38 h 687"/>
                    <a:gd name="T64" fmla="*/ 222 w 296"/>
                    <a:gd name="T65" fmla="*/ 11 h 687"/>
                    <a:gd name="T66" fmla="*/ 230 w 296"/>
                    <a:gd name="T6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96" h="687">
                      <a:moveTo>
                        <a:pt x="230" y="0"/>
                      </a:moveTo>
                      <a:lnTo>
                        <a:pt x="283" y="16"/>
                      </a:lnTo>
                      <a:lnTo>
                        <a:pt x="289" y="59"/>
                      </a:lnTo>
                      <a:lnTo>
                        <a:pt x="289" y="140"/>
                      </a:lnTo>
                      <a:lnTo>
                        <a:pt x="269" y="232"/>
                      </a:lnTo>
                      <a:lnTo>
                        <a:pt x="249" y="335"/>
                      </a:lnTo>
                      <a:lnTo>
                        <a:pt x="233" y="447"/>
                      </a:lnTo>
                      <a:lnTo>
                        <a:pt x="235" y="505"/>
                      </a:lnTo>
                      <a:lnTo>
                        <a:pt x="246" y="563"/>
                      </a:lnTo>
                      <a:lnTo>
                        <a:pt x="283" y="617"/>
                      </a:lnTo>
                      <a:lnTo>
                        <a:pt x="296" y="639"/>
                      </a:lnTo>
                      <a:lnTo>
                        <a:pt x="287" y="660"/>
                      </a:lnTo>
                      <a:lnTo>
                        <a:pt x="244" y="657"/>
                      </a:lnTo>
                      <a:lnTo>
                        <a:pt x="179" y="665"/>
                      </a:lnTo>
                      <a:lnTo>
                        <a:pt x="92" y="679"/>
                      </a:lnTo>
                      <a:lnTo>
                        <a:pt x="36" y="687"/>
                      </a:lnTo>
                      <a:lnTo>
                        <a:pt x="5" y="660"/>
                      </a:lnTo>
                      <a:lnTo>
                        <a:pt x="0" y="624"/>
                      </a:lnTo>
                      <a:lnTo>
                        <a:pt x="40" y="615"/>
                      </a:lnTo>
                      <a:lnTo>
                        <a:pt x="111" y="620"/>
                      </a:lnTo>
                      <a:lnTo>
                        <a:pt x="193" y="624"/>
                      </a:lnTo>
                      <a:lnTo>
                        <a:pt x="253" y="631"/>
                      </a:lnTo>
                      <a:lnTo>
                        <a:pt x="251" y="621"/>
                      </a:lnTo>
                      <a:lnTo>
                        <a:pt x="224" y="592"/>
                      </a:lnTo>
                      <a:lnTo>
                        <a:pt x="206" y="544"/>
                      </a:lnTo>
                      <a:lnTo>
                        <a:pt x="193" y="483"/>
                      </a:lnTo>
                      <a:lnTo>
                        <a:pt x="195" y="442"/>
                      </a:lnTo>
                      <a:lnTo>
                        <a:pt x="215" y="322"/>
                      </a:lnTo>
                      <a:lnTo>
                        <a:pt x="222" y="236"/>
                      </a:lnTo>
                      <a:lnTo>
                        <a:pt x="220" y="140"/>
                      </a:lnTo>
                      <a:lnTo>
                        <a:pt x="211" y="95"/>
                      </a:lnTo>
                      <a:lnTo>
                        <a:pt x="204" y="38"/>
                      </a:lnTo>
                      <a:lnTo>
                        <a:pt x="222" y="11"/>
                      </a:lnTo>
                      <a:lnTo>
                        <a:pt x="230" y="0"/>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59" name="Group 30">
                <a:extLst>
                  <a:ext uri="{FF2B5EF4-FFF2-40B4-BE49-F238E27FC236}">
                    <a16:creationId xmlns:a16="http://schemas.microsoft.com/office/drawing/2014/main" id="{7D4137FA-C66A-4CFE-8889-41FE44CEF98E}"/>
                  </a:ext>
                </a:extLst>
              </p:cNvPr>
              <p:cNvGrpSpPr>
                <a:grpSpLocks/>
              </p:cNvGrpSpPr>
              <p:nvPr/>
            </p:nvGrpSpPr>
            <p:grpSpPr bwMode="auto">
              <a:xfrm flipH="1">
                <a:off x="5424" y="1865"/>
                <a:ext cx="381" cy="1025"/>
                <a:chOff x="4278" y="2902"/>
                <a:chExt cx="204" cy="523"/>
              </a:xfrm>
            </p:grpSpPr>
            <p:sp>
              <p:nvSpPr>
                <p:cNvPr id="72" name="Freeform 25">
                  <a:extLst>
                    <a:ext uri="{FF2B5EF4-FFF2-40B4-BE49-F238E27FC236}">
                      <a16:creationId xmlns:a16="http://schemas.microsoft.com/office/drawing/2014/main" id="{5E800A97-6F32-430F-95C6-E81A9F355652}"/>
                    </a:ext>
                  </a:extLst>
                </p:cNvPr>
                <p:cNvSpPr>
                  <a:spLocks/>
                </p:cNvSpPr>
                <p:nvPr/>
              </p:nvSpPr>
              <p:spPr bwMode="auto">
                <a:xfrm>
                  <a:off x="4331" y="3030"/>
                  <a:ext cx="84" cy="211"/>
                </a:xfrm>
                <a:custGeom>
                  <a:avLst/>
                  <a:gdLst>
                    <a:gd name="T0" fmla="*/ 67 w 252"/>
                    <a:gd name="T1" fmla="*/ 27 h 633"/>
                    <a:gd name="T2" fmla="*/ 94 w 252"/>
                    <a:gd name="T3" fmla="*/ 7 h 633"/>
                    <a:gd name="T4" fmla="*/ 128 w 252"/>
                    <a:gd name="T5" fmla="*/ 0 h 633"/>
                    <a:gd name="T6" fmla="*/ 155 w 252"/>
                    <a:gd name="T7" fmla="*/ 5 h 633"/>
                    <a:gd name="T8" fmla="*/ 178 w 252"/>
                    <a:gd name="T9" fmla="*/ 34 h 633"/>
                    <a:gd name="T10" fmla="*/ 196 w 252"/>
                    <a:gd name="T11" fmla="*/ 95 h 633"/>
                    <a:gd name="T12" fmla="*/ 212 w 252"/>
                    <a:gd name="T13" fmla="*/ 175 h 633"/>
                    <a:gd name="T14" fmla="*/ 229 w 252"/>
                    <a:gd name="T15" fmla="*/ 253 h 633"/>
                    <a:gd name="T16" fmla="*/ 243 w 252"/>
                    <a:gd name="T17" fmla="*/ 321 h 633"/>
                    <a:gd name="T18" fmla="*/ 243 w 252"/>
                    <a:gd name="T19" fmla="*/ 398 h 633"/>
                    <a:gd name="T20" fmla="*/ 252 w 252"/>
                    <a:gd name="T21" fmla="*/ 491 h 633"/>
                    <a:gd name="T22" fmla="*/ 243 w 252"/>
                    <a:gd name="T23" fmla="*/ 546 h 633"/>
                    <a:gd name="T24" fmla="*/ 231 w 252"/>
                    <a:gd name="T25" fmla="*/ 593 h 633"/>
                    <a:gd name="T26" fmla="*/ 191 w 252"/>
                    <a:gd name="T27" fmla="*/ 620 h 633"/>
                    <a:gd name="T28" fmla="*/ 117 w 252"/>
                    <a:gd name="T29" fmla="*/ 633 h 633"/>
                    <a:gd name="T30" fmla="*/ 63 w 252"/>
                    <a:gd name="T31" fmla="*/ 617 h 633"/>
                    <a:gd name="T32" fmla="*/ 13 w 252"/>
                    <a:gd name="T33" fmla="*/ 580 h 633"/>
                    <a:gd name="T34" fmla="*/ 0 w 252"/>
                    <a:gd name="T35" fmla="*/ 519 h 633"/>
                    <a:gd name="T36" fmla="*/ 0 w 252"/>
                    <a:gd name="T37" fmla="*/ 456 h 633"/>
                    <a:gd name="T38" fmla="*/ 15 w 252"/>
                    <a:gd name="T39" fmla="*/ 341 h 633"/>
                    <a:gd name="T40" fmla="*/ 15 w 252"/>
                    <a:gd name="T41" fmla="*/ 249 h 633"/>
                    <a:gd name="T42" fmla="*/ 20 w 252"/>
                    <a:gd name="T43" fmla="*/ 161 h 633"/>
                    <a:gd name="T44" fmla="*/ 40 w 252"/>
                    <a:gd name="T45" fmla="*/ 106 h 633"/>
                    <a:gd name="T46" fmla="*/ 63 w 252"/>
                    <a:gd name="T47" fmla="*/ 68 h 633"/>
                    <a:gd name="T48" fmla="*/ 67 w 252"/>
                    <a:gd name="T49" fmla="*/ 27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2" h="633">
                      <a:moveTo>
                        <a:pt x="67" y="27"/>
                      </a:moveTo>
                      <a:lnTo>
                        <a:pt x="94" y="7"/>
                      </a:lnTo>
                      <a:lnTo>
                        <a:pt x="128" y="0"/>
                      </a:lnTo>
                      <a:lnTo>
                        <a:pt x="155" y="5"/>
                      </a:lnTo>
                      <a:lnTo>
                        <a:pt x="178" y="34"/>
                      </a:lnTo>
                      <a:lnTo>
                        <a:pt x="196" y="95"/>
                      </a:lnTo>
                      <a:lnTo>
                        <a:pt x="212" y="175"/>
                      </a:lnTo>
                      <a:lnTo>
                        <a:pt x="229" y="253"/>
                      </a:lnTo>
                      <a:lnTo>
                        <a:pt x="243" y="321"/>
                      </a:lnTo>
                      <a:lnTo>
                        <a:pt x="243" y="398"/>
                      </a:lnTo>
                      <a:lnTo>
                        <a:pt x="252" y="491"/>
                      </a:lnTo>
                      <a:lnTo>
                        <a:pt x="243" y="546"/>
                      </a:lnTo>
                      <a:lnTo>
                        <a:pt x="231" y="593"/>
                      </a:lnTo>
                      <a:lnTo>
                        <a:pt x="191" y="620"/>
                      </a:lnTo>
                      <a:lnTo>
                        <a:pt x="117" y="633"/>
                      </a:lnTo>
                      <a:lnTo>
                        <a:pt x="63" y="617"/>
                      </a:lnTo>
                      <a:lnTo>
                        <a:pt x="13" y="580"/>
                      </a:lnTo>
                      <a:lnTo>
                        <a:pt x="0" y="519"/>
                      </a:lnTo>
                      <a:lnTo>
                        <a:pt x="0" y="456"/>
                      </a:lnTo>
                      <a:lnTo>
                        <a:pt x="15" y="341"/>
                      </a:lnTo>
                      <a:lnTo>
                        <a:pt x="15" y="249"/>
                      </a:lnTo>
                      <a:lnTo>
                        <a:pt x="20" y="161"/>
                      </a:lnTo>
                      <a:lnTo>
                        <a:pt x="40" y="106"/>
                      </a:lnTo>
                      <a:lnTo>
                        <a:pt x="63" y="68"/>
                      </a:lnTo>
                      <a:lnTo>
                        <a:pt x="67" y="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 name="Freeform 26">
                  <a:extLst>
                    <a:ext uri="{FF2B5EF4-FFF2-40B4-BE49-F238E27FC236}">
                      <a16:creationId xmlns:a16="http://schemas.microsoft.com/office/drawing/2014/main" id="{9EA61E0C-44BC-48C4-B72D-69B8A8B8F1B6}"/>
                    </a:ext>
                  </a:extLst>
                </p:cNvPr>
                <p:cNvSpPr>
                  <a:spLocks/>
                </p:cNvSpPr>
                <p:nvPr/>
              </p:nvSpPr>
              <p:spPr bwMode="auto">
                <a:xfrm>
                  <a:off x="4381" y="3203"/>
                  <a:ext cx="101" cy="208"/>
                </a:xfrm>
                <a:custGeom>
                  <a:avLst/>
                  <a:gdLst>
                    <a:gd name="T0" fmla="*/ 0 w 303"/>
                    <a:gd name="T1" fmla="*/ 54 h 626"/>
                    <a:gd name="T2" fmla="*/ 2 w 303"/>
                    <a:gd name="T3" fmla="*/ 7 h 626"/>
                    <a:gd name="T4" fmla="*/ 27 w 303"/>
                    <a:gd name="T5" fmla="*/ 0 h 626"/>
                    <a:gd name="T6" fmla="*/ 74 w 303"/>
                    <a:gd name="T7" fmla="*/ 2 h 626"/>
                    <a:gd name="T8" fmla="*/ 87 w 303"/>
                    <a:gd name="T9" fmla="*/ 43 h 626"/>
                    <a:gd name="T10" fmla="*/ 127 w 303"/>
                    <a:gd name="T11" fmla="*/ 128 h 626"/>
                    <a:gd name="T12" fmla="*/ 148 w 303"/>
                    <a:gd name="T13" fmla="*/ 196 h 626"/>
                    <a:gd name="T14" fmla="*/ 161 w 303"/>
                    <a:gd name="T15" fmla="*/ 276 h 626"/>
                    <a:gd name="T16" fmla="*/ 158 w 303"/>
                    <a:gd name="T17" fmla="*/ 323 h 626"/>
                    <a:gd name="T18" fmla="*/ 130 w 303"/>
                    <a:gd name="T19" fmla="*/ 397 h 626"/>
                    <a:gd name="T20" fmla="*/ 103 w 303"/>
                    <a:gd name="T21" fmla="*/ 467 h 626"/>
                    <a:gd name="T22" fmla="*/ 95 w 303"/>
                    <a:gd name="T23" fmla="*/ 526 h 626"/>
                    <a:gd name="T24" fmla="*/ 95 w 303"/>
                    <a:gd name="T25" fmla="*/ 549 h 626"/>
                    <a:gd name="T26" fmla="*/ 124 w 303"/>
                    <a:gd name="T27" fmla="*/ 552 h 626"/>
                    <a:gd name="T28" fmla="*/ 161 w 303"/>
                    <a:gd name="T29" fmla="*/ 539 h 626"/>
                    <a:gd name="T30" fmla="*/ 263 w 303"/>
                    <a:gd name="T31" fmla="*/ 549 h 626"/>
                    <a:gd name="T32" fmla="*/ 303 w 303"/>
                    <a:gd name="T33" fmla="*/ 573 h 626"/>
                    <a:gd name="T34" fmla="*/ 296 w 303"/>
                    <a:gd name="T35" fmla="*/ 589 h 626"/>
                    <a:gd name="T36" fmla="*/ 243 w 303"/>
                    <a:gd name="T37" fmla="*/ 620 h 626"/>
                    <a:gd name="T38" fmla="*/ 211 w 303"/>
                    <a:gd name="T39" fmla="*/ 626 h 626"/>
                    <a:gd name="T40" fmla="*/ 182 w 303"/>
                    <a:gd name="T41" fmla="*/ 600 h 626"/>
                    <a:gd name="T42" fmla="*/ 114 w 303"/>
                    <a:gd name="T43" fmla="*/ 586 h 626"/>
                    <a:gd name="T44" fmla="*/ 56 w 303"/>
                    <a:gd name="T45" fmla="*/ 586 h 626"/>
                    <a:gd name="T46" fmla="*/ 36 w 303"/>
                    <a:gd name="T47" fmla="*/ 580 h 626"/>
                    <a:gd name="T48" fmla="*/ 34 w 303"/>
                    <a:gd name="T49" fmla="*/ 560 h 626"/>
                    <a:gd name="T50" fmla="*/ 69 w 303"/>
                    <a:gd name="T51" fmla="*/ 454 h 626"/>
                    <a:gd name="T52" fmla="*/ 103 w 303"/>
                    <a:gd name="T53" fmla="*/ 373 h 626"/>
                    <a:gd name="T54" fmla="*/ 117 w 303"/>
                    <a:gd name="T55" fmla="*/ 320 h 626"/>
                    <a:gd name="T56" fmla="*/ 117 w 303"/>
                    <a:gd name="T57" fmla="*/ 244 h 626"/>
                    <a:gd name="T58" fmla="*/ 90 w 303"/>
                    <a:gd name="T59" fmla="*/ 178 h 626"/>
                    <a:gd name="T60" fmla="*/ 34 w 303"/>
                    <a:gd name="T61" fmla="*/ 107 h 626"/>
                    <a:gd name="T62" fmla="*/ 9 w 303"/>
                    <a:gd name="T63" fmla="*/ 75 h 626"/>
                    <a:gd name="T64" fmla="*/ 0 w 303"/>
                    <a:gd name="T65" fmla="*/ 54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3" h="626">
                      <a:moveTo>
                        <a:pt x="0" y="54"/>
                      </a:moveTo>
                      <a:lnTo>
                        <a:pt x="2" y="7"/>
                      </a:lnTo>
                      <a:lnTo>
                        <a:pt x="27" y="0"/>
                      </a:lnTo>
                      <a:lnTo>
                        <a:pt x="74" y="2"/>
                      </a:lnTo>
                      <a:lnTo>
                        <a:pt x="87" y="43"/>
                      </a:lnTo>
                      <a:lnTo>
                        <a:pt x="127" y="128"/>
                      </a:lnTo>
                      <a:lnTo>
                        <a:pt x="148" y="196"/>
                      </a:lnTo>
                      <a:lnTo>
                        <a:pt x="161" y="276"/>
                      </a:lnTo>
                      <a:lnTo>
                        <a:pt x="158" y="323"/>
                      </a:lnTo>
                      <a:lnTo>
                        <a:pt x="130" y="397"/>
                      </a:lnTo>
                      <a:lnTo>
                        <a:pt x="103" y="467"/>
                      </a:lnTo>
                      <a:lnTo>
                        <a:pt x="95" y="526"/>
                      </a:lnTo>
                      <a:lnTo>
                        <a:pt x="95" y="549"/>
                      </a:lnTo>
                      <a:lnTo>
                        <a:pt x="124" y="552"/>
                      </a:lnTo>
                      <a:lnTo>
                        <a:pt x="161" y="539"/>
                      </a:lnTo>
                      <a:lnTo>
                        <a:pt x="263" y="549"/>
                      </a:lnTo>
                      <a:lnTo>
                        <a:pt x="303" y="573"/>
                      </a:lnTo>
                      <a:lnTo>
                        <a:pt x="296" y="589"/>
                      </a:lnTo>
                      <a:lnTo>
                        <a:pt x="243" y="620"/>
                      </a:lnTo>
                      <a:lnTo>
                        <a:pt x="211" y="626"/>
                      </a:lnTo>
                      <a:lnTo>
                        <a:pt x="182" y="600"/>
                      </a:lnTo>
                      <a:lnTo>
                        <a:pt x="114" y="586"/>
                      </a:lnTo>
                      <a:lnTo>
                        <a:pt x="56" y="586"/>
                      </a:lnTo>
                      <a:lnTo>
                        <a:pt x="36" y="580"/>
                      </a:lnTo>
                      <a:lnTo>
                        <a:pt x="34" y="560"/>
                      </a:lnTo>
                      <a:lnTo>
                        <a:pt x="69" y="454"/>
                      </a:lnTo>
                      <a:lnTo>
                        <a:pt x="103" y="373"/>
                      </a:lnTo>
                      <a:lnTo>
                        <a:pt x="117" y="320"/>
                      </a:lnTo>
                      <a:lnTo>
                        <a:pt x="117" y="244"/>
                      </a:lnTo>
                      <a:lnTo>
                        <a:pt x="90" y="178"/>
                      </a:lnTo>
                      <a:lnTo>
                        <a:pt x="34" y="107"/>
                      </a:lnTo>
                      <a:lnTo>
                        <a:pt x="9" y="75"/>
                      </a:lnTo>
                      <a:lnTo>
                        <a:pt x="0"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 name="Freeform 27">
                  <a:extLst>
                    <a:ext uri="{FF2B5EF4-FFF2-40B4-BE49-F238E27FC236}">
                      <a16:creationId xmlns:a16="http://schemas.microsoft.com/office/drawing/2014/main" id="{5EB6CB76-997F-425E-B51F-D8C5D609BA19}"/>
                    </a:ext>
                  </a:extLst>
                </p:cNvPr>
                <p:cNvSpPr>
                  <a:spLocks/>
                </p:cNvSpPr>
                <p:nvPr/>
              </p:nvSpPr>
              <p:spPr bwMode="auto">
                <a:xfrm>
                  <a:off x="4278" y="3205"/>
                  <a:ext cx="89" cy="220"/>
                </a:xfrm>
                <a:custGeom>
                  <a:avLst/>
                  <a:gdLst>
                    <a:gd name="T0" fmla="*/ 159 w 269"/>
                    <a:gd name="T1" fmla="*/ 107 h 658"/>
                    <a:gd name="T2" fmla="*/ 174 w 269"/>
                    <a:gd name="T3" fmla="*/ 52 h 658"/>
                    <a:gd name="T4" fmla="*/ 208 w 269"/>
                    <a:gd name="T5" fmla="*/ 0 h 658"/>
                    <a:gd name="T6" fmla="*/ 240 w 269"/>
                    <a:gd name="T7" fmla="*/ 0 h 658"/>
                    <a:gd name="T8" fmla="*/ 269 w 269"/>
                    <a:gd name="T9" fmla="*/ 28 h 658"/>
                    <a:gd name="T10" fmla="*/ 267 w 269"/>
                    <a:gd name="T11" fmla="*/ 61 h 658"/>
                    <a:gd name="T12" fmla="*/ 226 w 269"/>
                    <a:gd name="T13" fmla="*/ 108 h 658"/>
                    <a:gd name="T14" fmla="*/ 186 w 269"/>
                    <a:gd name="T15" fmla="*/ 194 h 658"/>
                    <a:gd name="T16" fmla="*/ 168 w 269"/>
                    <a:gd name="T17" fmla="*/ 270 h 658"/>
                    <a:gd name="T18" fmla="*/ 166 w 269"/>
                    <a:gd name="T19" fmla="*/ 358 h 658"/>
                    <a:gd name="T20" fmla="*/ 186 w 269"/>
                    <a:gd name="T21" fmla="*/ 457 h 658"/>
                    <a:gd name="T22" fmla="*/ 206 w 269"/>
                    <a:gd name="T23" fmla="*/ 513 h 658"/>
                    <a:gd name="T24" fmla="*/ 226 w 269"/>
                    <a:gd name="T25" fmla="*/ 558 h 658"/>
                    <a:gd name="T26" fmla="*/ 233 w 269"/>
                    <a:gd name="T27" fmla="*/ 581 h 658"/>
                    <a:gd name="T28" fmla="*/ 229 w 269"/>
                    <a:gd name="T29" fmla="*/ 612 h 658"/>
                    <a:gd name="T30" fmla="*/ 195 w 269"/>
                    <a:gd name="T31" fmla="*/ 613 h 658"/>
                    <a:gd name="T32" fmla="*/ 114 w 269"/>
                    <a:gd name="T33" fmla="*/ 632 h 658"/>
                    <a:gd name="T34" fmla="*/ 40 w 269"/>
                    <a:gd name="T35" fmla="*/ 658 h 658"/>
                    <a:gd name="T36" fmla="*/ 24 w 269"/>
                    <a:gd name="T37" fmla="*/ 647 h 658"/>
                    <a:gd name="T38" fmla="*/ 0 w 269"/>
                    <a:gd name="T39" fmla="*/ 618 h 658"/>
                    <a:gd name="T40" fmla="*/ 7 w 269"/>
                    <a:gd name="T41" fmla="*/ 600 h 658"/>
                    <a:gd name="T42" fmla="*/ 78 w 269"/>
                    <a:gd name="T43" fmla="*/ 592 h 658"/>
                    <a:gd name="T44" fmla="*/ 142 w 269"/>
                    <a:gd name="T45" fmla="*/ 592 h 658"/>
                    <a:gd name="T46" fmla="*/ 174 w 269"/>
                    <a:gd name="T47" fmla="*/ 592 h 658"/>
                    <a:gd name="T48" fmla="*/ 195 w 269"/>
                    <a:gd name="T49" fmla="*/ 573 h 658"/>
                    <a:gd name="T50" fmla="*/ 186 w 269"/>
                    <a:gd name="T51" fmla="*/ 533 h 658"/>
                    <a:gd name="T52" fmla="*/ 152 w 269"/>
                    <a:gd name="T53" fmla="*/ 452 h 658"/>
                    <a:gd name="T54" fmla="*/ 132 w 269"/>
                    <a:gd name="T55" fmla="*/ 376 h 658"/>
                    <a:gd name="T56" fmla="*/ 126 w 269"/>
                    <a:gd name="T57" fmla="*/ 297 h 658"/>
                    <a:gd name="T58" fmla="*/ 132 w 269"/>
                    <a:gd name="T59" fmla="*/ 223 h 658"/>
                    <a:gd name="T60" fmla="*/ 145 w 269"/>
                    <a:gd name="T61" fmla="*/ 160 h 658"/>
                    <a:gd name="T62" fmla="*/ 159 w 269"/>
                    <a:gd name="T63" fmla="*/ 107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9" h="658">
                      <a:moveTo>
                        <a:pt x="159" y="107"/>
                      </a:moveTo>
                      <a:lnTo>
                        <a:pt x="174" y="52"/>
                      </a:lnTo>
                      <a:lnTo>
                        <a:pt x="208" y="0"/>
                      </a:lnTo>
                      <a:lnTo>
                        <a:pt x="240" y="0"/>
                      </a:lnTo>
                      <a:lnTo>
                        <a:pt x="269" y="28"/>
                      </a:lnTo>
                      <a:lnTo>
                        <a:pt x="267" y="61"/>
                      </a:lnTo>
                      <a:lnTo>
                        <a:pt x="226" y="108"/>
                      </a:lnTo>
                      <a:lnTo>
                        <a:pt x="186" y="194"/>
                      </a:lnTo>
                      <a:lnTo>
                        <a:pt x="168" y="270"/>
                      </a:lnTo>
                      <a:lnTo>
                        <a:pt x="166" y="358"/>
                      </a:lnTo>
                      <a:lnTo>
                        <a:pt x="186" y="457"/>
                      </a:lnTo>
                      <a:lnTo>
                        <a:pt x="206" y="513"/>
                      </a:lnTo>
                      <a:lnTo>
                        <a:pt x="226" y="558"/>
                      </a:lnTo>
                      <a:lnTo>
                        <a:pt x="233" y="581"/>
                      </a:lnTo>
                      <a:lnTo>
                        <a:pt x="229" y="612"/>
                      </a:lnTo>
                      <a:lnTo>
                        <a:pt x="195" y="613"/>
                      </a:lnTo>
                      <a:lnTo>
                        <a:pt x="114" y="632"/>
                      </a:lnTo>
                      <a:lnTo>
                        <a:pt x="40" y="658"/>
                      </a:lnTo>
                      <a:lnTo>
                        <a:pt x="24" y="647"/>
                      </a:lnTo>
                      <a:lnTo>
                        <a:pt x="0" y="618"/>
                      </a:lnTo>
                      <a:lnTo>
                        <a:pt x="7" y="600"/>
                      </a:lnTo>
                      <a:lnTo>
                        <a:pt x="78" y="592"/>
                      </a:lnTo>
                      <a:lnTo>
                        <a:pt x="142" y="592"/>
                      </a:lnTo>
                      <a:lnTo>
                        <a:pt x="174" y="592"/>
                      </a:lnTo>
                      <a:lnTo>
                        <a:pt x="195" y="573"/>
                      </a:lnTo>
                      <a:lnTo>
                        <a:pt x="186" y="533"/>
                      </a:lnTo>
                      <a:lnTo>
                        <a:pt x="152" y="452"/>
                      </a:lnTo>
                      <a:lnTo>
                        <a:pt x="132" y="376"/>
                      </a:lnTo>
                      <a:lnTo>
                        <a:pt x="126" y="297"/>
                      </a:lnTo>
                      <a:lnTo>
                        <a:pt x="132" y="223"/>
                      </a:lnTo>
                      <a:lnTo>
                        <a:pt x="145" y="160"/>
                      </a:lnTo>
                      <a:lnTo>
                        <a:pt x="159" y="10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 name="Freeform 28">
                  <a:extLst>
                    <a:ext uri="{FF2B5EF4-FFF2-40B4-BE49-F238E27FC236}">
                      <a16:creationId xmlns:a16="http://schemas.microsoft.com/office/drawing/2014/main" id="{DCCD12FE-03A3-48C8-8788-7ABCC2AE614D}"/>
                    </a:ext>
                  </a:extLst>
                </p:cNvPr>
                <p:cNvSpPr>
                  <a:spLocks/>
                </p:cNvSpPr>
                <p:nvPr/>
              </p:nvSpPr>
              <p:spPr bwMode="auto">
                <a:xfrm>
                  <a:off x="4290" y="3035"/>
                  <a:ext cx="64" cy="176"/>
                </a:xfrm>
                <a:custGeom>
                  <a:avLst/>
                  <a:gdLst>
                    <a:gd name="T0" fmla="*/ 97 w 192"/>
                    <a:gd name="T1" fmla="*/ 14 h 530"/>
                    <a:gd name="T2" fmla="*/ 135 w 192"/>
                    <a:gd name="T3" fmla="*/ 0 h 530"/>
                    <a:gd name="T4" fmla="*/ 176 w 192"/>
                    <a:gd name="T5" fmla="*/ 4 h 530"/>
                    <a:gd name="T6" fmla="*/ 192 w 192"/>
                    <a:gd name="T7" fmla="*/ 27 h 530"/>
                    <a:gd name="T8" fmla="*/ 182 w 192"/>
                    <a:gd name="T9" fmla="*/ 88 h 530"/>
                    <a:gd name="T10" fmla="*/ 138 w 192"/>
                    <a:gd name="T11" fmla="*/ 107 h 530"/>
                    <a:gd name="T12" fmla="*/ 84 w 192"/>
                    <a:gd name="T13" fmla="*/ 146 h 530"/>
                    <a:gd name="T14" fmla="*/ 63 w 192"/>
                    <a:gd name="T15" fmla="*/ 199 h 530"/>
                    <a:gd name="T16" fmla="*/ 48 w 192"/>
                    <a:gd name="T17" fmla="*/ 249 h 530"/>
                    <a:gd name="T18" fmla="*/ 43 w 192"/>
                    <a:gd name="T19" fmla="*/ 323 h 530"/>
                    <a:gd name="T20" fmla="*/ 50 w 192"/>
                    <a:gd name="T21" fmla="*/ 394 h 530"/>
                    <a:gd name="T22" fmla="*/ 61 w 192"/>
                    <a:gd name="T23" fmla="*/ 424 h 530"/>
                    <a:gd name="T24" fmla="*/ 77 w 192"/>
                    <a:gd name="T25" fmla="*/ 444 h 530"/>
                    <a:gd name="T26" fmla="*/ 104 w 192"/>
                    <a:gd name="T27" fmla="*/ 451 h 530"/>
                    <a:gd name="T28" fmla="*/ 104 w 192"/>
                    <a:gd name="T29" fmla="*/ 484 h 530"/>
                    <a:gd name="T30" fmla="*/ 63 w 192"/>
                    <a:gd name="T31" fmla="*/ 516 h 530"/>
                    <a:gd name="T32" fmla="*/ 43 w 192"/>
                    <a:gd name="T33" fmla="*/ 530 h 530"/>
                    <a:gd name="T34" fmla="*/ 16 w 192"/>
                    <a:gd name="T35" fmla="*/ 510 h 530"/>
                    <a:gd name="T36" fmla="*/ 0 w 192"/>
                    <a:gd name="T37" fmla="*/ 451 h 530"/>
                    <a:gd name="T38" fmla="*/ 0 w 192"/>
                    <a:gd name="T39" fmla="*/ 377 h 530"/>
                    <a:gd name="T40" fmla="*/ 3 w 192"/>
                    <a:gd name="T41" fmla="*/ 283 h 530"/>
                    <a:gd name="T42" fmla="*/ 30 w 192"/>
                    <a:gd name="T43" fmla="*/ 186 h 530"/>
                    <a:gd name="T44" fmla="*/ 61 w 192"/>
                    <a:gd name="T45" fmla="*/ 106 h 530"/>
                    <a:gd name="T46" fmla="*/ 84 w 192"/>
                    <a:gd name="T47" fmla="*/ 45 h 530"/>
                    <a:gd name="T48" fmla="*/ 97 w 192"/>
                    <a:gd name="T49" fmla="*/ 1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530">
                      <a:moveTo>
                        <a:pt x="97" y="14"/>
                      </a:moveTo>
                      <a:lnTo>
                        <a:pt x="135" y="0"/>
                      </a:lnTo>
                      <a:lnTo>
                        <a:pt x="176" y="4"/>
                      </a:lnTo>
                      <a:lnTo>
                        <a:pt x="192" y="27"/>
                      </a:lnTo>
                      <a:lnTo>
                        <a:pt x="182" y="88"/>
                      </a:lnTo>
                      <a:lnTo>
                        <a:pt x="138" y="107"/>
                      </a:lnTo>
                      <a:lnTo>
                        <a:pt x="84" y="146"/>
                      </a:lnTo>
                      <a:lnTo>
                        <a:pt x="63" y="199"/>
                      </a:lnTo>
                      <a:lnTo>
                        <a:pt x="48" y="249"/>
                      </a:lnTo>
                      <a:lnTo>
                        <a:pt x="43" y="323"/>
                      </a:lnTo>
                      <a:lnTo>
                        <a:pt x="50" y="394"/>
                      </a:lnTo>
                      <a:lnTo>
                        <a:pt x="61" y="424"/>
                      </a:lnTo>
                      <a:lnTo>
                        <a:pt x="77" y="444"/>
                      </a:lnTo>
                      <a:lnTo>
                        <a:pt x="104" y="451"/>
                      </a:lnTo>
                      <a:lnTo>
                        <a:pt x="104" y="484"/>
                      </a:lnTo>
                      <a:lnTo>
                        <a:pt x="63" y="516"/>
                      </a:lnTo>
                      <a:lnTo>
                        <a:pt x="43" y="530"/>
                      </a:lnTo>
                      <a:lnTo>
                        <a:pt x="16" y="510"/>
                      </a:lnTo>
                      <a:lnTo>
                        <a:pt x="0" y="451"/>
                      </a:lnTo>
                      <a:lnTo>
                        <a:pt x="0" y="377"/>
                      </a:lnTo>
                      <a:lnTo>
                        <a:pt x="3" y="283"/>
                      </a:lnTo>
                      <a:lnTo>
                        <a:pt x="30" y="186"/>
                      </a:lnTo>
                      <a:lnTo>
                        <a:pt x="61" y="106"/>
                      </a:lnTo>
                      <a:lnTo>
                        <a:pt x="84" y="45"/>
                      </a:lnTo>
                      <a:lnTo>
                        <a:pt x="97"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 name="Freeform 29">
                  <a:extLst>
                    <a:ext uri="{FF2B5EF4-FFF2-40B4-BE49-F238E27FC236}">
                      <a16:creationId xmlns:a16="http://schemas.microsoft.com/office/drawing/2014/main" id="{D84BCBEC-A42C-46AB-888F-F29DDEA1B313}"/>
                    </a:ext>
                  </a:extLst>
                </p:cNvPr>
                <p:cNvSpPr>
                  <a:spLocks/>
                </p:cNvSpPr>
                <p:nvPr/>
              </p:nvSpPr>
              <p:spPr bwMode="auto">
                <a:xfrm>
                  <a:off x="4285" y="2902"/>
                  <a:ext cx="109" cy="125"/>
                </a:xfrm>
                <a:custGeom>
                  <a:avLst/>
                  <a:gdLst>
                    <a:gd name="T0" fmla="*/ 173 w 329"/>
                    <a:gd name="T1" fmla="*/ 5 h 375"/>
                    <a:gd name="T2" fmla="*/ 204 w 329"/>
                    <a:gd name="T3" fmla="*/ 0 h 375"/>
                    <a:gd name="T4" fmla="*/ 248 w 329"/>
                    <a:gd name="T5" fmla="*/ 18 h 375"/>
                    <a:gd name="T6" fmla="*/ 298 w 329"/>
                    <a:gd name="T7" fmla="*/ 76 h 375"/>
                    <a:gd name="T8" fmla="*/ 329 w 329"/>
                    <a:gd name="T9" fmla="*/ 162 h 375"/>
                    <a:gd name="T10" fmla="*/ 324 w 329"/>
                    <a:gd name="T11" fmla="*/ 218 h 375"/>
                    <a:gd name="T12" fmla="*/ 315 w 329"/>
                    <a:gd name="T13" fmla="*/ 288 h 375"/>
                    <a:gd name="T14" fmla="*/ 293 w 329"/>
                    <a:gd name="T15" fmla="*/ 337 h 375"/>
                    <a:gd name="T16" fmla="*/ 246 w 329"/>
                    <a:gd name="T17" fmla="*/ 375 h 375"/>
                    <a:gd name="T18" fmla="*/ 196 w 329"/>
                    <a:gd name="T19" fmla="*/ 367 h 375"/>
                    <a:gd name="T20" fmla="*/ 141 w 329"/>
                    <a:gd name="T21" fmla="*/ 328 h 375"/>
                    <a:gd name="T22" fmla="*/ 117 w 329"/>
                    <a:gd name="T23" fmla="*/ 270 h 375"/>
                    <a:gd name="T24" fmla="*/ 96 w 329"/>
                    <a:gd name="T25" fmla="*/ 231 h 375"/>
                    <a:gd name="T26" fmla="*/ 38 w 329"/>
                    <a:gd name="T27" fmla="*/ 257 h 375"/>
                    <a:gd name="T28" fmla="*/ 11 w 329"/>
                    <a:gd name="T29" fmla="*/ 257 h 375"/>
                    <a:gd name="T30" fmla="*/ 0 w 329"/>
                    <a:gd name="T31" fmla="*/ 252 h 375"/>
                    <a:gd name="T32" fmla="*/ 9 w 329"/>
                    <a:gd name="T33" fmla="*/ 231 h 375"/>
                    <a:gd name="T34" fmla="*/ 65 w 329"/>
                    <a:gd name="T35" fmla="*/ 215 h 375"/>
                    <a:gd name="T36" fmla="*/ 93 w 329"/>
                    <a:gd name="T37" fmla="*/ 211 h 375"/>
                    <a:gd name="T38" fmla="*/ 90 w 329"/>
                    <a:gd name="T39" fmla="*/ 166 h 375"/>
                    <a:gd name="T40" fmla="*/ 104 w 329"/>
                    <a:gd name="T41" fmla="*/ 121 h 375"/>
                    <a:gd name="T42" fmla="*/ 117 w 329"/>
                    <a:gd name="T43" fmla="*/ 74 h 375"/>
                    <a:gd name="T44" fmla="*/ 144 w 329"/>
                    <a:gd name="T45" fmla="*/ 22 h 375"/>
                    <a:gd name="T46" fmla="*/ 173 w 329"/>
                    <a:gd name="T47" fmla="*/ 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9" h="375">
                      <a:moveTo>
                        <a:pt x="173" y="5"/>
                      </a:moveTo>
                      <a:lnTo>
                        <a:pt x="204" y="0"/>
                      </a:lnTo>
                      <a:lnTo>
                        <a:pt x="248" y="18"/>
                      </a:lnTo>
                      <a:lnTo>
                        <a:pt x="298" y="76"/>
                      </a:lnTo>
                      <a:lnTo>
                        <a:pt x="329" y="162"/>
                      </a:lnTo>
                      <a:lnTo>
                        <a:pt x="324" y="218"/>
                      </a:lnTo>
                      <a:lnTo>
                        <a:pt x="315" y="288"/>
                      </a:lnTo>
                      <a:lnTo>
                        <a:pt x="293" y="337"/>
                      </a:lnTo>
                      <a:lnTo>
                        <a:pt x="246" y="375"/>
                      </a:lnTo>
                      <a:lnTo>
                        <a:pt x="196" y="367"/>
                      </a:lnTo>
                      <a:lnTo>
                        <a:pt x="141" y="328"/>
                      </a:lnTo>
                      <a:lnTo>
                        <a:pt x="117" y="270"/>
                      </a:lnTo>
                      <a:lnTo>
                        <a:pt x="96" y="231"/>
                      </a:lnTo>
                      <a:lnTo>
                        <a:pt x="38" y="257"/>
                      </a:lnTo>
                      <a:lnTo>
                        <a:pt x="11" y="257"/>
                      </a:lnTo>
                      <a:lnTo>
                        <a:pt x="0" y="252"/>
                      </a:lnTo>
                      <a:lnTo>
                        <a:pt x="9" y="231"/>
                      </a:lnTo>
                      <a:lnTo>
                        <a:pt x="65" y="215"/>
                      </a:lnTo>
                      <a:lnTo>
                        <a:pt x="93" y="211"/>
                      </a:lnTo>
                      <a:lnTo>
                        <a:pt x="90" y="166"/>
                      </a:lnTo>
                      <a:lnTo>
                        <a:pt x="104" y="121"/>
                      </a:lnTo>
                      <a:lnTo>
                        <a:pt x="117" y="74"/>
                      </a:lnTo>
                      <a:lnTo>
                        <a:pt x="144" y="22"/>
                      </a:lnTo>
                      <a:lnTo>
                        <a:pt x="173" y="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60" name="Group 36">
                <a:extLst>
                  <a:ext uri="{FF2B5EF4-FFF2-40B4-BE49-F238E27FC236}">
                    <a16:creationId xmlns:a16="http://schemas.microsoft.com/office/drawing/2014/main" id="{659DB35B-52CE-4867-B3E4-0DEC314FFD77}"/>
                  </a:ext>
                </a:extLst>
              </p:cNvPr>
              <p:cNvGrpSpPr>
                <a:grpSpLocks/>
              </p:cNvGrpSpPr>
              <p:nvPr/>
            </p:nvGrpSpPr>
            <p:grpSpPr bwMode="auto">
              <a:xfrm flipH="1">
                <a:off x="5997" y="1781"/>
                <a:ext cx="319" cy="1123"/>
                <a:chOff x="4004" y="2859"/>
                <a:chExt cx="171" cy="573"/>
              </a:xfrm>
            </p:grpSpPr>
            <p:sp>
              <p:nvSpPr>
                <p:cNvPr id="67" name="Freeform 31">
                  <a:extLst>
                    <a:ext uri="{FF2B5EF4-FFF2-40B4-BE49-F238E27FC236}">
                      <a16:creationId xmlns:a16="http://schemas.microsoft.com/office/drawing/2014/main" id="{88AABE6B-D70E-4BAC-AF09-E327E8DAD2A0}"/>
                    </a:ext>
                  </a:extLst>
                </p:cNvPr>
                <p:cNvSpPr>
                  <a:spLocks/>
                </p:cNvSpPr>
                <p:nvPr/>
              </p:nvSpPr>
              <p:spPr bwMode="auto">
                <a:xfrm>
                  <a:off x="4062" y="2998"/>
                  <a:ext cx="83" cy="245"/>
                </a:xfrm>
                <a:custGeom>
                  <a:avLst/>
                  <a:gdLst>
                    <a:gd name="T0" fmla="*/ 85 w 250"/>
                    <a:gd name="T1" fmla="*/ 63 h 735"/>
                    <a:gd name="T2" fmla="*/ 115 w 250"/>
                    <a:gd name="T3" fmla="*/ 16 h 735"/>
                    <a:gd name="T4" fmla="*/ 147 w 250"/>
                    <a:gd name="T5" fmla="*/ 0 h 735"/>
                    <a:gd name="T6" fmla="*/ 173 w 250"/>
                    <a:gd name="T7" fmla="*/ 9 h 735"/>
                    <a:gd name="T8" fmla="*/ 207 w 250"/>
                    <a:gd name="T9" fmla="*/ 50 h 735"/>
                    <a:gd name="T10" fmla="*/ 234 w 250"/>
                    <a:gd name="T11" fmla="*/ 114 h 735"/>
                    <a:gd name="T12" fmla="*/ 250 w 250"/>
                    <a:gd name="T13" fmla="*/ 198 h 735"/>
                    <a:gd name="T14" fmla="*/ 250 w 250"/>
                    <a:gd name="T15" fmla="*/ 317 h 735"/>
                    <a:gd name="T16" fmla="*/ 236 w 250"/>
                    <a:gd name="T17" fmla="*/ 454 h 735"/>
                    <a:gd name="T18" fmla="*/ 227 w 250"/>
                    <a:gd name="T19" fmla="*/ 593 h 735"/>
                    <a:gd name="T20" fmla="*/ 207 w 250"/>
                    <a:gd name="T21" fmla="*/ 661 h 735"/>
                    <a:gd name="T22" fmla="*/ 187 w 250"/>
                    <a:gd name="T23" fmla="*/ 696 h 735"/>
                    <a:gd name="T24" fmla="*/ 162 w 250"/>
                    <a:gd name="T25" fmla="*/ 722 h 735"/>
                    <a:gd name="T26" fmla="*/ 128 w 250"/>
                    <a:gd name="T27" fmla="*/ 735 h 735"/>
                    <a:gd name="T28" fmla="*/ 68 w 250"/>
                    <a:gd name="T29" fmla="*/ 735 h 735"/>
                    <a:gd name="T30" fmla="*/ 34 w 250"/>
                    <a:gd name="T31" fmla="*/ 722 h 735"/>
                    <a:gd name="T32" fmla="*/ 5 w 250"/>
                    <a:gd name="T33" fmla="*/ 661 h 735"/>
                    <a:gd name="T34" fmla="*/ 0 w 250"/>
                    <a:gd name="T35" fmla="*/ 575 h 735"/>
                    <a:gd name="T36" fmla="*/ 0 w 250"/>
                    <a:gd name="T37" fmla="*/ 467 h 735"/>
                    <a:gd name="T38" fmla="*/ 13 w 250"/>
                    <a:gd name="T39" fmla="*/ 324 h 735"/>
                    <a:gd name="T40" fmla="*/ 31 w 250"/>
                    <a:gd name="T41" fmla="*/ 209 h 735"/>
                    <a:gd name="T42" fmla="*/ 58 w 250"/>
                    <a:gd name="T43" fmla="*/ 108 h 735"/>
                    <a:gd name="T44" fmla="*/ 85 w 250"/>
                    <a:gd name="T45" fmla="*/ 6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0" h="735">
                      <a:moveTo>
                        <a:pt x="85" y="63"/>
                      </a:moveTo>
                      <a:lnTo>
                        <a:pt x="115" y="16"/>
                      </a:lnTo>
                      <a:lnTo>
                        <a:pt x="147" y="0"/>
                      </a:lnTo>
                      <a:lnTo>
                        <a:pt x="173" y="9"/>
                      </a:lnTo>
                      <a:lnTo>
                        <a:pt x="207" y="50"/>
                      </a:lnTo>
                      <a:lnTo>
                        <a:pt x="234" y="114"/>
                      </a:lnTo>
                      <a:lnTo>
                        <a:pt x="250" y="198"/>
                      </a:lnTo>
                      <a:lnTo>
                        <a:pt x="250" y="317"/>
                      </a:lnTo>
                      <a:lnTo>
                        <a:pt x="236" y="454"/>
                      </a:lnTo>
                      <a:lnTo>
                        <a:pt x="227" y="593"/>
                      </a:lnTo>
                      <a:lnTo>
                        <a:pt x="207" y="661"/>
                      </a:lnTo>
                      <a:lnTo>
                        <a:pt x="187" y="696"/>
                      </a:lnTo>
                      <a:lnTo>
                        <a:pt x="162" y="722"/>
                      </a:lnTo>
                      <a:lnTo>
                        <a:pt x="128" y="735"/>
                      </a:lnTo>
                      <a:lnTo>
                        <a:pt x="68" y="735"/>
                      </a:lnTo>
                      <a:lnTo>
                        <a:pt x="34" y="722"/>
                      </a:lnTo>
                      <a:lnTo>
                        <a:pt x="5" y="661"/>
                      </a:lnTo>
                      <a:lnTo>
                        <a:pt x="0" y="575"/>
                      </a:lnTo>
                      <a:lnTo>
                        <a:pt x="0" y="467"/>
                      </a:lnTo>
                      <a:lnTo>
                        <a:pt x="13" y="324"/>
                      </a:lnTo>
                      <a:lnTo>
                        <a:pt x="31" y="209"/>
                      </a:lnTo>
                      <a:lnTo>
                        <a:pt x="58" y="108"/>
                      </a:lnTo>
                      <a:lnTo>
                        <a:pt x="85"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 name="Freeform 32">
                  <a:extLst>
                    <a:ext uri="{FF2B5EF4-FFF2-40B4-BE49-F238E27FC236}">
                      <a16:creationId xmlns:a16="http://schemas.microsoft.com/office/drawing/2014/main" id="{20A1E854-69D0-4DDE-971F-9965AF13C38D}"/>
                    </a:ext>
                  </a:extLst>
                </p:cNvPr>
                <p:cNvSpPr>
                  <a:spLocks/>
                </p:cNvSpPr>
                <p:nvPr/>
              </p:nvSpPr>
              <p:spPr bwMode="auto">
                <a:xfrm>
                  <a:off x="4025" y="3001"/>
                  <a:ext cx="77" cy="215"/>
                </a:xfrm>
                <a:custGeom>
                  <a:avLst/>
                  <a:gdLst>
                    <a:gd name="T0" fmla="*/ 123 w 232"/>
                    <a:gd name="T1" fmla="*/ 52 h 645"/>
                    <a:gd name="T2" fmla="*/ 160 w 232"/>
                    <a:gd name="T3" fmla="*/ 0 h 645"/>
                    <a:gd name="T4" fmla="*/ 208 w 232"/>
                    <a:gd name="T5" fmla="*/ 0 h 645"/>
                    <a:gd name="T6" fmla="*/ 232 w 232"/>
                    <a:gd name="T7" fmla="*/ 40 h 645"/>
                    <a:gd name="T8" fmla="*/ 221 w 232"/>
                    <a:gd name="T9" fmla="*/ 83 h 645"/>
                    <a:gd name="T10" fmla="*/ 192 w 232"/>
                    <a:gd name="T11" fmla="*/ 92 h 645"/>
                    <a:gd name="T12" fmla="*/ 155 w 232"/>
                    <a:gd name="T13" fmla="*/ 114 h 645"/>
                    <a:gd name="T14" fmla="*/ 124 w 232"/>
                    <a:gd name="T15" fmla="*/ 150 h 645"/>
                    <a:gd name="T16" fmla="*/ 102 w 232"/>
                    <a:gd name="T17" fmla="*/ 190 h 645"/>
                    <a:gd name="T18" fmla="*/ 75 w 232"/>
                    <a:gd name="T19" fmla="*/ 263 h 645"/>
                    <a:gd name="T20" fmla="*/ 44 w 232"/>
                    <a:gd name="T21" fmla="*/ 355 h 645"/>
                    <a:gd name="T22" fmla="*/ 34 w 232"/>
                    <a:gd name="T23" fmla="*/ 453 h 645"/>
                    <a:gd name="T24" fmla="*/ 47 w 232"/>
                    <a:gd name="T25" fmla="*/ 518 h 645"/>
                    <a:gd name="T26" fmla="*/ 55 w 232"/>
                    <a:gd name="T27" fmla="*/ 566 h 645"/>
                    <a:gd name="T28" fmla="*/ 70 w 232"/>
                    <a:gd name="T29" fmla="*/ 600 h 645"/>
                    <a:gd name="T30" fmla="*/ 66 w 232"/>
                    <a:gd name="T31" fmla="*/ 634 h 645"/>
                    <a:gd name="T32" fmla="*/ 41 w 232"/>
                    <a:gd name="T33" fmla="*/ 645 h 645"/>
                    <a:gd name="T34" fmla="*/ 21 w 232"/>
                    <a:gd name="T35" fmla="*/ 618 h 645"/>
                    <a:gd name="T36" fmla="*/ 0 w 232"/>
                    <a:gd name="T37" fmla="*/ 579 h 645"/>
                    <a:gd name="T38" fmla="*/ 7 w 232"/>
                    <a:gd name="T39" fmla="*/ 548 h 645"/>
                    <a:gd name="T40" fmla="*/ 12 w 232"/>
                    <a:gd name="T41" fmla="*/ 447 h 645"/>
                    <a:gd name="T42" fmla="*/ 12 w 232"/>
                    <a:gd name="T43" fmla="*/ 373 h 645"/>
                    <a:gd name="T44" fmla="*/ 23 w 232"/>
                    <a:gd name="T45" fmla="*/ 297 h 645"/>
                    <a:gd name="T46" fmla="*/ 47 w 232"/>
                    <a:gd name="T47" fmla="*/ 192 h 645"/>
                    <a:gd name="T48" fmla="*/ 89 w 232"/>
                    <a:gd name="T49" fmla="*/ 112 h 645"/>
                    <a:gd name="T50" fmla="*/ 123 w 232"/>
                    <a:gd name="T51" fmla="*/ 52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2" h="645">
                      <a:moveTo>
                        <a:pt x="123" y="52"/>
                      </a:moveTo>
                      <a:lnTo>
                        <a:pt x="160" y="0"/>
                      </a:lnTo>
                      <a:lnTo>
                        <a:pt x="208" y="0"/>
                      </a:lnTo>
                      <a:lnTo>
                        <a:pt x="232" y="40"/>
                      </a:lnTo>
                      <a:lnTo>
                        <a:pt x="221" y="83"/>
                      </a:lnTo>
                      <a:lnTo>
                        <a:pt x="192" y="92"/>
                      </a:lnTo>
                      <a:lnTo>
                        <a:pt x="155" y="114"/>
                      </a:lnTo>
                      <a:lnTo>
                        <a:pt x="124" y="150"/>
                      </a:lnTo>
                      <a:lnTo>
                        <a:pt x="102" y="190"/>
                      </a:lnTo>
                      <a:lnTo>
                        <a:pt x="75" y="263"/>
                      </a:lnTo>
                      <a:lnTo>
                        <a:pt x="44" y="355"/>
                      </a:lnTo>
                      <a:lnTo>
                        <a:pt x="34" y="453"/>
                      </a:lnTo>
                      <a:lnTo>
                        <a:pt x="47" y="518"/>
                      </a:lnTo>
                      <a:lnTo>
                        <a:pt x="55" y="566"/>
                      </a:lnTo>
                      <a:lnTo>
                        <a:pt x="70" y="600"/>
                      </a:lnTo>
                      <a:lnTo>
                        <a:pt x="66" y="634"/>
                      </a:lnTo>
                      <a:lnTo>
                        <a:pt x="41" y="645"/>
                      </a:lnTo>
                      <a:lnTo>
                        <a:pt x="21" y="618"/>
                      </a:lnTo>
                      <a:lnTo>
                        <a:pt x="0" y="579"/>
                      </a:lnTo>
                      <a:lnTo>
                        <a:pt x="7" y="548"/>
                      </a:lnTo>
                      <a:lnTo>
                        <a:pt x="12" y="447"/>
                      </a:lnTo>
                      <a:lnTo>
                        <a:pt x="12" y="373"/>
                      </a:lnTo>
                      <a:lnTo>
                        <a:pt x="23" y="297"/>
                      </a:lnTo>
                      <a:lnTo>
                        <a:pt x="47" y="192"/>
                      </a:lnTo>
                      <a:lnTo>
                        <a:pt x="89" y="112"/>
                      </a:lnTo>
                      <a:lnTo>
                        <a:pt x="123"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 name="Freeform 33">
                  <a:extLst>
                    <a:ext uri="{FF2B5EF4-FFF2-40B4-BE49-F238E27FC236}">
                      <a16:creationId xmlns:a16="http://schemas.microsoft.com/office/drawing/2014/main" id="{E599AB0C-020B-433F-A8AA-AF615A60E5F8}"/>
                    </a:ext>
                  </a:extLst>
                </p:cNvPr>
                <p:cNvSpPr>
                  <a:spLocks/>
                </p:cNvSpPr>
                <p:nvPr/>
              </p:nvSpPr>
              <p:spPr bwMode="auto">
                <a:xfrm>
                  <a:off x="4004" y="3191"/>
                  <a:ext cx="87" cy="221"/>
                </a:xfrm>
                <a:custGeom>
                  <a:avLst/>
                  <a:gdLst>
                    <a:gd name="T0" fmla="*/ 219 w 259"/>
                    <a:gd name="T1" fmla="*/ 0 h 663"/>
                    <a:gd name="T2" fmla="*/ 259 w 259"/>
                    <a:gd name="T3" fmla="*/ 34 h 663"/>
                    <a:gd name="T4" fmla="*/ 258 w 259"/>
                    <a:gd name="T5" fmla="*/ 90 h 663"/>
                    <a:gd name="T6" fmla="*/ 239 w 259"/>
                    <a:gd name="T7" fmla="*/ 141 h 663"/>
                    <a:gd name="T8" fmla="*/ 216 w 259"/>
                    <a:gd name="T9" fmla="*/ 238 h 663"/>
                    <a:gd name="T10" fmla="*/ 198 w 259"/>
                    <a:gd name="T11" fmla="*/ 338 h 663"/>
                    <a:gd name="T12" fmla="*/ 198 w 259"/>
                    <a:gd name="T13" fmla="*/ 414 h 663"/>
                    <a:gd name="T14" fmla="*/ 205 w 259"/>
                    <a:gd name="T15" fmla="*/ 515 h 663"/>
                    <a:gd name="T16" fmla="*/ 219 w 259"/>
                    <a:gd name="T17" fmla="*/ 573 h 663"/>
                    <a:gd name="T18" fmla="*/ 239 w 259"/>
                    <a:gd name="T19" fmla="*/ 601 h 663"/>
                    <a:gd name="T20" fmla="*/ 239 w 259"/>
                    <a:gd name="T21" fmla="*/ 636 h 663"/>
                    <a:gd name="T22" fmla="*/ 205 w 259"/>
                    <a:gd name="T23" fmla="*/ 643 h 663"/>
                    <a:gd name="T24" fmla="*/ 158 w 259"/>
                    <a:gd name="T25" fmla="*/ 657 h 663"/>
                    <a:gd name="T26" fmla="*/ 97 w 259"/>
                    <a:gd name="T27" fmla="*/ 663 h 663"/>
                    <a:gd name="T28" fmla="*/ 23 w 259"/>
                    <a:gd name="T29" fmla="*/ 663 h 663"/>
                    <a:gd name="T30" fmla="*/ 0 w 259"/>
                    <a:gd name="T31" fmla="*/ 643 h 663"/>
                    <a:gd name="T32" fmla="*/ 16 w 259"/>
                    <a:gd name="T33" fmla="*/ 620 h 663"/>
                    <a:gd name="T34" fmla="*/ 82 w 259"/>
                    <a:gd name="T35" fmla="*/ 623 h 663"/>
                    <a:gd name="T36" fmla="*/ 124 w 259"/>
                    <a:gd name="T37" fmla="*/ 623 h 663"/>
                    <a:gd name="T38" fmla="*/ 179 w 259"/>
                    <a:gd name="T39" fmla="*/ 614 h 663"/>
                    <a:gd name="T40" fmla="*/ 192 w 259"/>
                    <a:gd name="T41" fmla="*/ 596 h 663"/>
                    <a:gd name="T42" fmla="*/ 185 w 259"/>
                    <a:gd name="T43" fmla="*/ 549 h 663"/>
                    <a:gd name="T44" fmla="*/ 165 w 259"/>
                    <a:gd name="T45" fmla="*/ 459 h 663"/>
                    <a:gd name="T46" fmla="*/ 165 w 259"/>
                    <a:gd name="T47" fmla="*/ 367 h 663"/>
                    <a:gd name="T48" fmla="*/ 171 w 259"/>
                    <a:gd name="T49" fmla="*/ 252 h 663"/>
                    <a:gd name="T50" fmla="*/ 179 w 259"/>
                    <a:gd name="T51" fmla="*/ 135 h 663"/>
                    <a:gd name="T52" fmla="*/ 197 w 259"/>
                    <a:gd name="T53" fmla="*/ 47 h 663"/>
                    <a:gd name="T54" fmla="*/ 213 w 259"/>
                    <a:gd name="T55" fmla="*/ 15 h 663"/>
                    <a:gd name="T56" fmla="*/ 219 w 259"/>
                    <a:gd name="T57"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9" h="663">
                      <a:moveTo>
                        <a:pt x="219" y="0"/>
                      </a:moveTo>
                      <a:lnTo>
                        <a:pt x="259" y="34"/>
                      </a:lnTo>
                      <a:lnTo>
                        <a:pt x="258" y="90"/>
                      </a:lnTo>
                      <a:lnTo>
                        <a:pt x="239" y="141"/>
                      </a:lnTo>
                      <a:lnTo>
                        <a:pt x="216" y="238"/>
                      </a:lnTo>
                      <a:lnTo>
                        <a:pt x="198" y="338"/>
                      </a:lnTo>
                      <a:lnTo>
                        <a:pt x="198" y="414"/>
                      </a:lnTo>
                      <a:lnTo>
                        <a:pt x="205" y="515"/>
                      </a:lnTo>
                      <a:lnTo>
                        <a:pt x="219" y="573"/>
                      </a:lnTo>
                      <a:lnTo>
                        <a:pt x="239" y="601"/>
                      </a:lnTo>
                      <a:lnTo>
                        <a:pt x="239" y="636"/>
                      </a:lnTo>
                      <a:lnTo>
                        <a:pt x="205" y="643"/>
                      </a:lnTo>
                      <a:lnTo>
                        <a:pt x="158" y="657"/>
                      </a:lnTo>
                      <a:lnTo>
                        <a:pt x="97" y="663"/>
                      </a:lnTo>
                      <a:lnTo>
                        <a:pt x="23" y="663"/>
                      </a:lnTo>
                      <a:lnTo>
                        <a:pt x="0" y="643"/>
                      </a:lnTo>
                      <a:lnTo>
                        <a:pt x="16" y="620"/>
                      </a:lnTo>
                      <a:lnTo>
                        <a:pt x="82" y="623"/>
                      </a:lnTo>
                      <a:lnTo>
                        <a:pt x="124" y="623"/>
                      </a:lnTo>
                      <a:lnTo>
                        <a:pt x="179" y="614"/>
                      </a:lnTo>
                      <a:lnTo>
                        <a:pt x="192" y="596"/>
                      </a:lnTo>
                      <a:lnTo>
                        <a:pt x="185" y="549"/>
                      </a:lnTo>
                      <a:lnTo>
                        <a:pt x="165" y="459"/>
                      </a:lnTo>
                      <a:lnTo>
                        <a:pt x="165" y="367"/>
                      </a:lnTo>
                      <a:lnTo>
                        <a:pt x="171" y="252"/>
                      </a:lnTo>
                      <a:lnTo>
                        <a:pt x="179" y="135"/>
                      </a:lnTo>
                      <a:lnTo>
                        <a:pt x="197" y="47"/>
                      </a:lnTo>
                      <a:lnTo>
                        <a:pt x="213" y="15"/>
                      </a:lnTo>
                      <a:lnTo>
                        <a:pt x="2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 name="Freeform 34">
                  <a:extLst>
                    <a:ext uri="{FF2B5EF4-FFF2-40B4-BE49-F238E27FC236}">
                      <a16:creationId xmlns:a16="http://schemas.microsoft.com/office/drawing/2014/main" id="{0DAB9760-9C6F-426A-9042-35A3619EA99A}"/>
                    </a:ext>
                  </a:extLst>
                </p:cNvPr>
                <p:cNvSpPr>
                  <a:spLocks/>
                </p:cNvSpPr>
                <p:nvPr/>
              </p:nvSpPr>
              <p:spPr bwMode="auto">
                <a:xfrm>
                  <a:off x="4077" y="3196"/>
                  <a:ext cx="60" cy="236"/>
                </a:xfrm>
                <a:custGeom>
                  <a:avLst/>
                  <a:gdLst>
                    <a:gd name="T0" fmla="*/ 121 w 179"/>
                    <a:gd name="T1" fmla="*/ 14 h 706"/>
                    <a:gd name="T2" fmla="*/ 81 w 179"/>
                    <a:gd name="T3" fmla="*/ 0 h 706"/>
                    <a:gd name="T4" fmla="*/ 58 w 179"/>
                    <a:gd name="T5" fmla="*/ 32 h 706"/>
                    <a:gd name="T6" fmla="*/ 53 w 179"/>
                    <a:gd name="T7" fmla="*/ 82 h 706"/>
                    <a:gd name="T8" fmla="*/ 68 w 179"/>
                    <a:gd name="T9" fmla="*/ 126 h 706"/>
                    <a:gd name="T10" fmla="*/ 87 w 179"/>
                    <a:gd name="T11" fmla="*/ 174 h 706"/>
                    <a:gd name="T12" fmla="*/ 105 w 179"/>
                    <a:gd name="T13" fmla="*/ 248 h 706"/>
                    <a:gd name="T14" fmla="*/ 108 w 179"/>
                    <a:gd name="T15" fmla="*/ 322 h 706"/>
                    <a:gd name="T16" fmla="*/ 108 w 179"/>
                    <a:gd name="T17" fmla="*/ 398 h 706"/>
                    <a:gd name="T18" fmla="*/ 113 w 179"/>
                    <a:gd name="T19" fmla="*/ 558 h 706"/>
                    <a:gd name="T20" fmla="*/ 119 w 179"/>
                    <a:gd name="T21" fmla="*/ 600 h 706"/>
                    <a:gd name="T22" fmla="*/ 60 w 179"/>
                    <a:gd name="T23" fmla="*/ 625 h 706"/>
                    <a:gd name="T24" fmla="*/ 18 w 179"/>
                    <a:gd name="T25" fmla="*/ 667 h 706"/>
                    <a:gd name="T26" fmla="*/ 0 w 179"/>
                    <a:gd name="T27" fmla="*/ 685 h 706"/>
                    <a:gd name="T28" fmla="*/ 11 w 179"/>
                    <a:gd name="T29" fmla="*/ 699 h 706"/>
                    <a:gd name="T30" fmla="*/ 68 w 179"/>
                    <a:gd name="T31" fmla="*/ 706 h 706"/>
                    <a:gd name="T32" fmla="*/ 81 w 179"/>
                    <a:gd name="T33" fmla="*/ 666 h 706"/>
                    <a:gd name="T34" fmla="*/ 127 w 179"/>
                    <a:gd name="T35" fmla="*/ 627 h 706"/>
                    <a:gd name="T36" fmla="*/ 168 w 179"/>
                    <a:gd name="T37" fmla="*/ 605 h 706"/>
                    <a:gd name="T38" fmla="*/ 179 w 179"/>
                    <a:gd name="T39" fmla="*/ 587 h 706"/>
                    <a:gd name="T40" fmla="*/ 161 w 179"/>
                    <a:gd name="T41" fmla="*/ 571 h 706"/>
                    <a:gd name="T42" fmla="*/ 145 w 179"/>
                    <a:gd name="T43" fmla="*/ 540 h 706"/>
                    <a:gd name="T44" fmla="*/ 145 w 179"/>
                    <a:gd name="T45" fmla="*/ 466 h 706"/>
                    <a:gd name="T46" fmla="*/ 139 w 179"/>
                    <a:gd name="T47" fmla="*/ 330 h 706"/>
                    <a:gd name="T48" fmla="*/ 135 w 179"/>
                    <a:gd name="T49" fmla="*/ 222 h 706"/>
                    <a:gd name="T50" fmla="*/ 135 w 179"/>
                    <a:gd name="T51" fmla="*/ 135 h 706"/>
                    <a:gd name="T52" fmla="*/ 135 w 179"/>
                    <a:gd name="T53" fmla="*/ 52 h 706"/>
                    <a:gd name="T54" fmla="*/ 121 w 179"/>
                    <a:gd name="T55" fmla="*/ 14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9" h="706">
                      <a:moveTo>
                        <a:pt x="121" y="14"/>
                      </a:moveTo>
                      <a:lnTo>
                        <a:pt x="81" y="0"/>
                      </a:lnTo>
                      <a:lnTo>
                        <a:pt x="58" y="32"/>
                      </a:lnTo>
                      <a:lnTo>
                        <a:pt x="53" y="82"/>
                      </a:lnTo>
                      <a:lnTo>
                        <a:pt x="68" y="126"/>
                      </a:lnTo>
                      <a:lnTo>
                        <a:pt x="87" y="174"/>
                      </a:lnTo>
                      <a:lnTo>
                        <a:pt x="105" y="248"/>
                      </a:lnTo>
                      <a:lnTo>
                        <a:pt x="108" y="322"/>
                      </a:lnTo>
                      <a:lnTo>
                        <a:pt x="108" y="398"/>
                      </a:lnTo>
                      <a:lnTo>
                        <a:pt x="113" y="558"/>
                      </a:lnTo>
                      <a:lnTo>
                        <a:pt x="119" y="600"/>
                      </a:lnTo>
                      <a:lnTo>
                        <a:pt x="60" y="625"/>
                      </a:lnTo>
                      <a:lnTo>
                        <a:pt x="18" y="667"/>
                      </a:lnTo>
                      <a:lnTo>
                        <a:pt x="0" y="685"/>
                      </a:lnTo>
                      <a:lnTo>
                        <a:pt x="11" y="699"/>
                      </a:lnTo>
                      <a:lnTo>
                        <a:pt x="68" y="706"/>
                      </a:lnTo>
                      <a:lnTo>
                        <a:pt x="81" y="666"/>
                      </a:lnTo>
                      <a:lnTo>
                        <a:pt x="127" y="627"/>
                      </a:lnTo>
                      <a:lnTo>
                        <a:pt x="168" y="605"/>
                      </a:lnTo>
                      <a:lnTo>
                        <a:pt x="179" y="587"/>
                      </a:lnTo>
                      <a:lnTo>
                        <a:pt x="161" y="571"/>
                      </a:lnTo>
                      <a:lnTo>
                        <a:pt x="145" y="540"/>
                      </a:lnTo>
                      <a:lnTo>
                        <a:pt x="145" y="466"/>
                      </a:lnTo>
                      <a:lnTo>
                        <a:pt x="139" y="330"/>
                      </a:lnTo>
                      <a:lnTo>
                        <a:pt x="135" y="222"/>
                      </a:lnTo>
                      <a:lnTo>
                        <a:pt x="135" y="135"/>
                      </a:lnTo>
                      <a:lnTo>
                        <a:pt x="135" y="52"/>
                      </a:lnTo>
                      <a:lnTo>
                        <a:pt x="12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 name="Freeform 35">
                  <a:extLst>
                    <a:ext uri="{FF2B5EF4-FFF2-40B4-BE49-F238E27FC236}">
                      <a16:creationId xmlns:a16="http://schemas.microsoft.com/office/drawing/2014/main" id="{FC8123A4-6347-497A-83FC-57F9E991A43E}"/>
                    </a:ext>
                  </a:extLst>
                </p:cNvPr>
                <p:cNvSpPr>
                  <a:spLocks/>
                </p:cNvSpPr>
                <p:nvPr/>
              </p:nvSpPr>
              <p:spPr bwMode="auto">
                <a:xfrm>
                  <a:off x="4060" y="2859"/>
                  <a:ext cx="115" cy="131"/>
                </a:xfrm>
                <a:custGeom>
                  <a:avLst/>
                  <a:gdLst>
                    <a:gd name="T0" fmla="*/ 321 w 344"/>
                    <a:gd name="T1" fmla="*/ 222 h 391"/>
                    <a:gd name="T2" fmla="*/ 332 w 344"/>
                    <a:gd name="T3" fmla="*/ 177 h 391"/>
                    <a:gd name="T4" fmla="*/ 344 w 344"/>
                    <a:gd name="T5" fmla="*/ 114 h 391"/>
                    <a:gd name="T6" fmla="*/ 317 w 344"/>
                    <a:gd name="T7" fmla="*/ 54 h 391"/>
                    <a:gd name="T8" fmla="*/ 262 w 344"/>
                    <a:gd name="T9" fmla="*/ 0 h 391"/>
                    <a:gd name="T10" fmla="*/ 216 w 344"/>
                    <a:gd name="T11" fmla="*/ 5 h 391"/>
                    <a:gd name="T12" fmla="*/ 177 w 344"/>
                    <a:gd name="T13" fmla="*/ 34 h 391"/>
                    <a:gd name="T14" fmla="*/ 130 w 344"/>
                    <a:gd name="T15" fmla="*/ 91 h 391"/>
                    <a:gd name="T16" fmla="*/ 103 w 344"/>
                    <a:gd name="T17" fmla="*/ 154 h 391"/>
                    <a:gd name="T18" fmla="*/ 71 w 344"/>
                    <a:gd name="T19" fmla="*/ 176 h 391"/>
                    <a:gd name="T20" fmla="*/ 22 w 344"/>
                    <a:gd name="T21" fmla="*/ 192 h 391"/>
                    <a:gd name="T22" fmla="*/ 0 w 344"/>
                    <a:gd name="T23" fmla="*/ 217 h 391"/>
                    <a:gd name="T24" fmla="*/ 11 w 344"/>
                    <a:gd name="T25" fmla="*/ 230 h 391"/>
                    <a:gd name="T26" fmla="*/ 59 w 344"/>
                    <a:gd name="T27" fmla="*/ 215 h 391"/>
                    <a:gd name="T28" fmla="*/ 86 w 344"/>
                    <a:gd name="T29" fmla="*/ 214 h 391"/>
                    <a:gd name="T30" fmla="*/ 81 w 344"/>
                    <a:gd name="T31" fmla="*/ 272 h 391"/>
                    <a:gd name="T32" fmla="*/ 91 w 344"/>
                    <a:gd name="T33" fmla="*/ 333 h 391"/>
                    <a:gd name="T34" fmla="*/ 110 w 344"/>
                    <a:gd name="T35" fmla="*/ 368 h 391"/>
                    <a:gd name="T36" fmla="*/ 138 w 344"/>
                    <a:gd name="T37" fmla="*/ 391 h 391"/>
                    <a:gd name="T38" fmla="*/ 205 w 344"/>
                    <a:gd name="T39" fmla="*/ 371 h 391"/>
                    <a:gd name="T40" fmla="*/ 267 w 344"/>
                    <a:gd name="T41" fmla="*/ 333 h 391"/>
                    <a:gd name="T42" fmla="*/ 302 w 344"/>
                    <a:gd name="T43" fmla="*/ 283 h 391"/>
                    <a:gd name="T44" fmla="*/ 321 w 344"/>
                    <a:gd name="T45" fmla="*/ 22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4" h="391">
                      <a:moveTo>
                        <a:pt x="321" y="222"/>
                      </a:moveTo>
                      <a:lnTo>
                        <a:pt x="332" y="177"/>
                      </a:lnTo>
                      <a:lnTo>
                        <a:pt x="344" y="114"/>
                      </a:lnTo>
                      <a:lnTo>
                        <a:pt x="317" y="54"/>
                      </a:lnTo>
                      <a:lnTo>
                        <a:pt x="262" y="0"/>
                      </a:lnTo>
                      <a:lnTo>
                        <a:pt x="216" y="5"/>
                      </a:lnTo>
                      <a:lnTo>
                        <a:pt x="177" y="34"/>
                      </a:lnTo>
                      <a:lnTo>
                        <a:pt x="130" y="91"/>
                      </a:lnTo>
                      <a:lnTo>
                        <a:pt x="103" y="154"/>
                      </a:lnTo>
                      <a:lnTo>
                        <a:pt x="71" y="176"/>
                      </a:lnTo>
                      <a:lnTo>
                        <a:pt x="22" y="192"/>
                      </a:lnTo>
                      <a:lnTo>
                        <a:pt x="0" y="217"/>
                      </a:lnTo>
                      <a:lnTo>
                        <a:pt x="11" y="230"/>
                      </a:lnTo>
                      <a:lnTo>
                        <a:pt x="59" y="215"/>
                      </a:lnTo>
                      <a:lnTo>
                        <a:pt x="86" y="214"/>
                      </a:lnTo>
                      <a:lnTo>
                        <a:pt x="81" y="272"/>
                      </a:lnTo>
                      <a:lnTo>
                        <a:pt x="91" y="333"/>
                      </a:lnTo>
                      <a:lnTo>
                        <a:pt x="110" y="368"/>
                      </a:lnTo>
                      <a:lnTo>
                        <a:pt x="138" y="391"/>
                      </a:lnTo>
                      <a:lnTo>
                        <a:pt x="205" y="371"/>
                      </a:lnTo>
                      <a:lnTo>
                        <a:pt x="267" y="333"/>
                      </a:lnTo>
                      <a:lnTo>
                        <a:pt x="302" y="283"/>
                      </a:lnTo>
                      <a:lnTo>
                        <a:pt x="321"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61" name="Group 42">
                <a:extLst>
                  <a:ext uri="{FF2B5EF4-FFF2-40B4-BE49-F238E27FC236}">
                    <a16:creationId xmlns:a16="http://schemas.microsoft.com/office/drawing/2014/main" id="{407688A0-3E14-46AA-8DB1-964C50F8277D}"/>
                  </a:ext>
                </a:extLst>
              </p:cNvPr>
              <p:cNvGrpSpPr>
                <a:grpSpLocks/>
              </p:cNvGrpSpPr>
              <p:nvPr/>
            </p:nvGrpSpPr>
            <p:grpSpPr bwMode="auto">
              <a:xfrm flipH="1">
                <a:off x="6465" y="1728"/>
                <a:ext cx="265" cy="1152"/>
                <a:chOff x="3782" y="2832"/>
                <a:chExt cx="142" cy="588"/>
              </a:xfrm>
            </p:grpSpPr>
            <p:sp>
              <p:nvSpPr>
                <p:cNvPr id="62" name="Freeform 37">
                  <a:extLst>
                    <a:ext uri="{FF2B5EF4-FFF2-40B4-BE49-F238E27FC236}">
                      <a16:creationId xmlns:a16="http://schemas.microsoft.com/office/drawing/2014/main" id="{9796BEAD-B295-4895-B3EF-028642B7300A}"/>
                    </a:ext>
                  </a:extLst>
                </p:cNvPr>
                <p:cNvSpPr>
                  <a:spLocks/>
                </p:cNvSpPr>
                <p:nvPr/>
              </p:nvSpPr>
              <p:spPr bwMode="auto">
                <a:xfrm>
                  <a:off x="3840" y="2967"/>
                  <a:ext cx="84" cy="257"/>
                </a:xfrm>
                <a:custGeom>
                  <a:avLst/>
                  <a:gdLst>
                    <a:gd name="T0" fmla="*/ 41 w 251"/>
                    <a:gd name="T1" fmla="*/ 58 h 769"/>
                    <a:gd name="T2" fmla="*/ 60 w 251"/>
                    <a:gd name="T3" fmla="*/ 21 h 769"/>
                    <a:gd name="T4" fmla="*/ 94 w 251"/>
                    <a:gd name="T5" fmla="*/ 0 h 769"/>
                    <a:gd name="T6" fmla="*/ 131 w 251"/>
                    <a:gd name="T7" fmla="*/ 0 h 769"/>
                    <a:gd name="T8" fmla="*/ 195 w 251"/>
                    <a:gd name="T9" fmla="*/ 13 h 769"/>
                    <a:gd name="T10" fmla="*/ 211 w 251"/>
                    <a:gd name="T11" fmla="*/ 74 h 769"/>
                    <a:gd name="T12" fmla="*/ 236 w 251"/>
                    <a:gd name="T13" fmla="*/ 200 h 769"/>
                    <a:gd name="T14" fmla="*/ 245 w 251"/>
                    <a:gd name="T15" fmla="*/ 303 h 769"/>
                    <a:gd name="T16" fmla="*/ 251 w 251"/>
                    <a:gd name="T17" fmla="*/ 405 h 769"/>
                    <a:gd name="T18" fmla="*/ 251 w 251"/>
                    <a:gd name="T19" fmla="*/ 553 h 769"/>
                    <a:gd name="T20" fmla="*/ 236 w 251"/>
                    <a:gd name="T21" fmla="*/ 687 h 769"/>
                    <a:gd name="T22" fmla="*/ 208 w 251"/>
                    <a:gd name="T23" fmla="*/ 761 h 769"/>
                    <a:gd name="T24" fmla="*/ 162 w 251"/>
                    <a:gd name="T25" fmla="*/ 769 h 769"/>
                    <a:gd name="T26" fmla="*/ 63 w 251"/>
                    <a:gd name="T27" fmla="*/ 769 h 769"/>
                    <a:gd name="T28" fmla="*/ 15 w 251"/>
                    <a:gd name="T29" fmla="*/ 729 h 769"/>
                    <a:gd name="T30" fmla="*/ 0 w 251"/>
                    <a:gd name="T31" fmla="*/ 634 h 769"/>
                    <a:gd name="T32" fmla="*/ 7 w 251"/>
                    <a:gd name="T33" fmla="*/ 510 h 769"/>
                    <a:gd name="T34" fmla="*/ 15 w 251"/>
                    <a:gd name="T35" fmla="*/ 411 h 769"/>
                    <a:gd name="T36" fmla="*/ 43 w 251"/>
                    <a:gd name="T37" fmla="*/ 350 h 769"/>
                    <a:gd name="T38" fmla="*/ 43 w 251"/>
                    <a:gd name="T39" fmla="*/ 263 h 769"/>
                    <a:gd name="T40" fmla="*/ 43 w 251"/>
                    <a:gd name="T41" fmla="*/ 169 h 769"/>
                    <a:gd name="T42" fmla="*/ 36 w 251"/>
                    <a:gd name="T43" fmla="*/ 99 h 769"/>
                    <a:gd name="T44" fmla="*/ 41 w 251"/>
                    <a:gd name="T45" fmla="*/ 5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1" h="769">
                      <a:moveTo>
                        <a:pt x="41" y="58"/>
                      </a:moveTo>
                      <a:lnTo>
                        <a:pt x="60" y="21"/>
                      </a:lnTo>
                      <a:lnTo>
                        <a:pt x="94" y="0"/>
                      </a:lnTo>
                      <a:lnTo>
                        <a:pt x="131" y="0"/>
                      </a:lnTo>
                      <a:lnTo>
                        <a:pt x="195" y="13"/>
                      </a:lnTo>
                      <a:lnTo>
                        <a:pt x="211" y="74"/>
                      </a:lnTo>
                      <a:lnTo>
                        <a:pt x="236" y="200"/>
                      </a:lnTo>
                      <a:lnTo>
                        <a:pt x="245" y="303"/>
                      </a:lnTo>
                      <a:lnTo>
                        <a:pt x="251" y="405"/>
                      </a:lnTo>
                      <a:lnTo>
                        <a:pt x="251" y="553"/>
                      </a:lnTo>
                      <a:lnTo>
                        <a:pt x="236" y="687"/>
                      </a:lnTo>
                      <a:lnTo>
                        <a:pt x="208" y="761"/>
                      </a:lnTo>
                      <a:lnTo>
                        <a:pt x="162" y="769"/>
                      </a:lnTo>
                      <a:lnTo>
                        <a:pt x="63" y="769"/>
                      </a:lnTo>
                      <a:lnTo>
                        <a:pt x="15" y="729"/>
                      </a:lnTo>
                      <a:lnTo>
                        <a:pt x="0" y="634"/>
                      </a:lnTo>
                      <a:lnTo>
                        <a:pt x="7" y="510"/>
                      </a:lnTo>
                      <a:lnTo>
                        <a:pt x="15" y="411"/>
                      </a:lnTo>
                      <a:lnTo>
                        <a:pt x="43" y="350"/>
                      </a:lnTo>
                      <a:lnTo>
                        <a:pt x="43" y="263"/>
                      </a:lnTo>
                      <a:lnTo>
                        <a:pt x="43" y="169"/>
                      </a:lnTo>
                      <a:lnTo>
                        <a:pt x="36" y="99"/>
                      </a:lnTo>
                      <a:lnTo>
                        <a:pt x="41" y="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 name="Freeform 38">
                  <a:extLst>
                    <a:ext uri="{FF2B5EF4-FFF2-40B4-BE49-F238E27FC236}">
                      <a16:creationId xmlns:a16="http://schemas.microsoft.com/office/drawing/2014/main" id="{1BE19B76-DBC9-4331-A1CE-42D317539D20}"/>
                    </a:ext>
                  </a:extLst>
                </p:cNvPr>
                <p:cNvSpPr>
                  <a:spLocks/>
                </p:cNvSpPr>
                <p:nvPr/>
              </p:nvSpPr>
              <p:spPr bwMode="auto">
                <a:xfrm>
                  <a:off x="3835" y="3185"/>
                  <a:ext cx="89" cy="235"/>
                </a:xfrm>
                <a:custGeom>
                  <a:avLst/>
                  <a:gdLst>
                    <a:gd name="T0" fmla="*/ 168 w 269"/>
                    <a:gd name="T1" fmla="*/ 0 h 707"/>
                    <a:gd name="T2" fmla="*/ 208 w 269"/>
                    <a:gd name="T3" fmla="*/ 28 h 707"/>
                    <a:gd name="T4" fmla="*/ 222 w 269"/>
                    <a:gd name="T5" fmla="*/ 70 h 707"/>
                    <a:gd name="T6" fmla="*/ 227 w 269"/>
                    <a:gd name="T7" fmla="*/ 169 h 707"/>
                    <a:gd name="T8" fmla="*/ 235 w 269"/>
                    <a:gd name="T9" fmla="*/ 263 h 707"/>
                    <a:gd name="T10" fmla="*/ 246 w 269"/>
                    <a:gd name="T11" fmla="*/ 374 h 707"/>
                    <a:gd name="T12" fmla="*/ 253 w 269"/>
                    <a:gd name="T13" fmla="*/ 485 h 707"/>
                    <a:gd name="T14" fmla="*/ 256 w 269"/>
                    <a:gd name="T15" fmla="*/ 559 h 707"/>
                    <a:gd name="T16" fmla="*/ 267 w 269"/>
                    <a:gd name="T17" fmla="*/ 600 h 707"/>
                    <a:gd name="T18" fmla="*/ 269 w 269"/>
                    <a:gd name="T19" fmla="*/ 620 h 707"/>
                    <a:gd name="T20" fmla="*/ 253 w 269"/>
                    <a:gd name="T21" fmla="*/ 635 h 707"/>
                    <a:gd name="T22" fmla="*/ 216 w 269"/>
                    <a:gd name="T23" fmla="*/ 643 h 707"/>
                    <a:gd name="T24" fmla="*/ 155 w 269"/>
                    <a:gd name="T25" fmla="*/ 656 h 707"/>
                    <a:gd name="T26" fmla="*/ 94 w 269"/>
                    <a:gd name="T27" fmla="*/ 687 h 707"/>
                    <a:gd name="T28" fmla="*/ 47 w 269"/>
                    <a:gd name="T29" fmla="*/ 707 h 707"/>
                    <a:gd name="T30" fmla="*/ 20 w 269"/>
                    <a:gd name="T31" fmla="*/ 694 h 707"/>
                    <a:gd name="T32" fmla="*/ 0 w 269"/>
                    <a:gd name="T33" fmla="*/ 661 h 707"/>
                    <a:gd name="T34" fmla="*/ 24 w 269"/>
                    <a:gd name="T35" fmla="*/ 643 h 707"/>
                    <a:gd name="T36" fmla="*/ 98 w 269"/>
                    <a:gd name="T37" fmla="*/ 629 h 707"/>
                    <a:gd name="T38" fmla="*/ 182 w 269"/>
                    <a:gd name="T39" fmla="*/ 620 h 707"/>
                    <a:gd name="T40" fmla="*/ 219 w 269"/>
                    <a:gd name="T41" fmla="*/ 620 h 707"/>
                    <a:gd name="T42" fmla="*/ 229 w 269"/>
                    <a:gd name="T43" fmla="*/ 595 h 707"/>
                    <a:gd name="T44" fmla="*/ 227 w 269"/>
                    <a:gd name="T45" fmla="*/ 526 h 707"/>
                    <a:gd name="T46" fmla="*/ 216 w 269"/>
                    <a:gd name="T47" fmla="*/ 418 h 707"/>
                    <a:gd name="T48" fmla="*/ 200 w 269"/>
                    <a:gd name="T49" fmla="*/ 306 h 707"/>
                    <a:gd name="T50" fmla="*/ 187 w 269"/>
                    <a:gd name="T51" fmla="*/ 192 h 707"/>
                    <a:gd name="T52" fmla="*/ 148 w 269"/>
                    <a:gd name="T53" fmla="*/ 104 h 707"/>
                    <a:gd name="T54" fmla="*/ 127 w 269"/>
                    <a:gd name="T55" fmla="*/ 37 h 707"/>
                    <a:gd name="T56" fmla="*/ 142 w 269"/>
                    <a:gd name="T57" fmla="*/ 15 h 707"/>
                    <a:gd name="T58" fmla="*/ 168 w 269"/>
                    <a:gd name="T59"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9" h="707">
                      <a:moveTo>
                        <a:pt x="168" y="0"/>
                      </a:moveTo>
                      <a:lnTo>
                        <a:pt x="208" y="28"/>
                      </a:lnTo>
                      <a:lnTo>
                        <a:pt x="222" y="70"/>
                      </a:lnTo>
                      <a:lnTo>
                        <a:pt x="227" y="169"/>
                      </a:lnTo>
                      <a:lnTo>
                        <a:pt x="235" y="263"/>
                      </a:lnTo>
                      <a:lnTo>
                        <a:pt x="246" y="374"/>
                      </a:lnTo>
                      <a:lnTo>
                        <a:pt x="253" y="485"/>
                      </a:lnTo>
                      <a:lnTo>
                        <a:pt x="256" y="559"/>
                      </a:lnTo>
                      <a:lnTo>
                        <a:pt x="267" y="600"/>
                      </a:lnTo>
                      <a:lnTo>
                        <a:pt x="269" y="620"/>
                      </a:lnTo>
                      <a:lnTo>
                        <a:pt x="253" y="635"/>
                      </a:lnTo>
                      <a:lnTo>
                        <a:pt x="216" y="643"/>
                      </a:lnTo>
                      <a:lnTo>
                        <a:pt x="155" y="656"/>
                      </a:lnTo>
                      <a:lnTo>
                        <a:pt x="94" y="687"/>
                      </a:lnTo>
                      <a:lnTo>
                        <a:pt x="47" y="707"/>
                      </a:lnTo>
                      <a:lnTo>
                        <a:pt x="20" y="694"/>
                      </a:lnTo>
                      <a:lnTo>
                        <a:pt x="0" y="661"/>
                      </a:lnTo>
                      <a:lnTo>
                        <a:pt x="24" y="643"/>
                      </a:lnTo>
                      <a:lnTo>
                        <a:pt x="98" y="629"/>
                      </a:lnTo>
                      <a:lnTo>
                        <a:pt x="182" y="620"/>
                      </a:lnTo>
                      <a:lnTo>
                        <a:pt x="219" y="620"/>
                      </a:lnTo>
                      <a:lnTo>
                        <a:pt x="229" y="595"/>
                      </a:lnTo>
                      <a:lnTo>
                        <a:pt x="227" y="526"/>
                      </a:lnTo>
                      <a:lnTo>
                        <a:pt x="216" y="418"/>
                      </a:lnTo>
                      <a:lnTo>
                        <a:pt x="200" y="306"/>
                      </a:lnTo>
                      <a:lnTo>
                        <a:pt x="187" y="192"/>
                      </a:lnTo>
                      <a:lnTo>
                        <a:pt x="148" y="104"/>
                      </a:lnTo>
                      <a:lnTo>
                        <a:pt x="127" y="37"/>
                      </a:lnTo>
                      <a:lnTo>
                        <a:pt x="142" y="15"/>
                      </a:lnTo>
                      <a:lnTo>
                        <a:pt x="168"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 name="Freeform 39">
                  <a:extLst>
                    <a:ext uri="{FF2B5EF4-FFF2-40B4-BE49-F238E27FC236}">
                      <a16:creationId xmlns:a16="http://schemas.microsoft.com/office/drawing/2014/main" id="{15C0CC0D-F89F-43A1-B68F-F1F044F8BD9C}"/>
                    </a:ext>
                  </a:extLst>
                </p:cNvPr>
                <p:cNvSpPr>
                  <a:spLocks/>
                </p:cNvSpPr>
                <p:nvPr/>
              </p:nvSpPr>
              <p:spPr bwMode="auto">
                <a:xfrm>
                  <a:off x="3782" y="3190"/>
                  <a:ext cx="93" cy="209"/>
                </a:xfrm>
                <a:custGeom>
                  <a:avLst/>
                  <a:gdLst>
                    <a:gd name="T0" fmla="*/ 176 w 277"/>
                    <a:gd name="T1" fmla="*/ 132 h 626"/>
                    <a:gd name="T2" fmla="*/ 189 w 277"/>
                    <a:gd name="T3" fmla="*/ 53 h 626"/>
                    <a:gd name="T4" fmla="*/ 232 w 277"/>
                    <a:gd name="T5" fmla="*/ 0 h 626"/>
                    <a:gd name="T6" fmla="*/ 256 w 277"/>
                    <a:gd name="T7" fmla="*/ 13 h 626"/>
                    <a:gd name="T8" fmla="*/ 277 w 277"/>
                    <a:gd name="T9" fmla="*/ 47 h 626"/>
                    <a:gd name="T10" fmla="*/ 266 w 277"/>
                    <a:gd name="T11" fmla="*/ 85 h 626"/>
                    <a:gd name="T12" fmla="*/ 245 w 277"/>
                    <a:gd name="T13" fmla="*/ 106 h 626"/>
                    <a:gd name="T14" fmla="*/ 225 w 277"/>
                    <a:gd name="T15" fmla="*/ 172 h 626"/>
                    <a:gd name="T16" fmla="*/ 216 w 277"/>
                    <a:gd name="T17" fmla="*/ 235 h 626"/>
                    <a:gd name="T18" fmla="*/ 216 w 277"/>
                    <a:gd name="T19" fmla="*/ 320 h 626"/>
                    <a:gd name="T20" fmla="*/ 211 w 277"/>
                    <a:gd name="T21" fmla="*/ 394 h 626"/>
                    <a:gd name="T22" fmla="*/ 216 w 277"/>
                    <a:gd name="T23" fmla="*/ 489 h 626"/>
                    <a:gd name="T24" fmla="*/ 225 w 277"/>
                    <a:gd name="T25" fmla="*/ 542 h 626"/>
                    <a:gd name="T26" fmla="*/ 229 w 277"/>
                    <a:gd name="T27" fmla="*/ 565 h 626"/>
                    <a:gd name="T28" fmla="*/ 219 w 277"/>
                    <a:gd name="T29" fmla="*/ 578 h 626"/>
                    <a:gd name="T30" fmla="*/ 185 w 277"/>
                    <a:gd name="T31" fmla="*/ 583 h 626"/>
                    <a:gd name="T32" fmla="*/ 124 w 277"/>
                    <a:gd name="T33" fmla="*/ 592 h 626"/>
                    <a:gd name="T34" fmla="*/ 69 w 277"/>
                    <a:gd name="T35" fmla="*/ 618 h 626"/>
                    <a:gd name="T36" fmla="*/ 43 w 277"/>
                    <a:gd name="T37" fmla="*/ 626 h 626"/>
                    <a:gd name="T38" fmla="*/ 0 w 277"/>
                    <a:gd name="T39" fmla="*/ 599 h 626"/>
                    <a:gd name="T40" fmla="*/ 0 w 277"/>
                    <a:gd name="T41" fmla="*/ 586 h 626"/>
                    <a:gd name="T42" fmla="*/ 40 w 277"/>
                    <a:gd name="T43" fmla="*/ 578 h 626"/>
                    <a:gd name="T44" fmla="*/ 144 w 277"/>
                    <a:gd name="T45" fmla="*/ 565 h 626"/>
                    <a:gd name="T46" fmla="*/ 189 w 277"/>
                    <a:gd name="T47" fmla="*/ 565 h 626"/>
                    <a:gd name="T48" fmla="*/ 198 w 277"/>
                    <a:gd name="T49" fmla="*/ 544 h 626"/>
                    <a:gd name="T50" fmla="*/ 195 w 277"/>
                    <a:gd name="T51" fmla="*/ 489 h 626"/>
                    <a:gd name="T52" fmla="*/ 189 w 277"/>
                    <a:gd name="T53" fmla="*/ 388 h 626"/>
                    <a:gd name="T54" fmla="*/ 185 w 277"/>
                    <a:gd name="T55" fmla="*/ 293 h 626"/>
                    <a:gd name="T56" fmla="*/ 182 w 277"/>
                    <a:gd name="T57" fmla="*/ 195 h 626"/>
                    <a:gd name="T58" fmla="*/ 176 w 277"/>
                    <a:gd name="T59" fmla="*/ 132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7" h="626">
                      <a:moveTo>
                        <a:pt x="176" y="132"/>
                      </a:moveTo>
                      <a:lnTo>
                        <a:pt x="189" y="53"/>
                      </a:lnTo>
                      <a:lnTo>
                        <a:pt x="232" y="0"/>
                      </a:lnTo>
                      <a:lnTo>
                        <a:pt x="256" y="13"/>
                      </a:lnTo>
                      <a:lnTo>
                        <a:pt x="277" y="47"/>
                      </a:lnTo>
                      <a:lnTo>
                        <a:pt x="266" y="85"/>
                      </a:lnTo>
                      <a:lnTo>
                        <a:pt x="245" y="106"/>
                      </a:lnTo>
                      <a:lnTo>
                        <a:pt x="225" y="172"/>
                      </a:lnTo>
                      <a:lnTo>
                        <a:pt x="216" y="235"/>
                      </a:lnTo>
                      <a:lnTo>
                        <a:pt x="216" y="320"/>
                      </a:lnTo>
                      <a:lnTo>
                        <a:pt x="211" y="394"/>
                      </a:lnTo>
                      <a:lnTo>
                        <a:pt x="216" y="489"/>
                      </a:lnTo>
                      <a:lnTo>
                        <a:pt x="225" y="542"/>
                      </a:lnTo>
                      <a:lnTo>
                        <a:pt x="229" y="565"/>
                      </a:lnTo>
                      <a:lnTo>
                        <a:pt x="219" y="578"/>
                      </a:lnTo>
                      <a:lnTo>
                        <a:pt x="185" y="583"/>
                      </a:lnTo>
                      <a:lnTo>
                        <a:pt x="124" y="592"/>
                      </a:lnTo>
                      <a:lnTo>
                        <a:pt x="69" y="618"/>
                      </a:lnTo>
                      <a:lnTo>
                        <a:pt x="43" y="626"/>
                      </a:lnTo>
                      <a:lnTo>
                        <a:pt x="0" y="599"/>
                      </a:lnTo>
                      <a:lnTo>
                        <a:pt x="0" y="586"/>
                      </a:lnTo>
                      <a:lnTo>
                        <a:pt x="40" y="578"/>
                      </a:lnTo>
                      <a:lnTo>
                        <a:pt x="144" y="565"/>
                      </a:lnTo>
                      <a:lnTo>
                        <a:pt x="189" y="565"/>
                      </a:lnTo>
                      <a:lnTo>
                        <a:pt x="198" y="544"/>
                      </a:lnTo>
                      <a:lnTo>
                        <a:pt x="195" y="489"/>
                      </a:lnTo>
                      <a:lnTo>
                        <a:pt x="189" y="388"/>
                      </a:lnTo>
                      <a:lnTo>
                        <a:pt x="185" y="293"/>
                      </a:lnTo>
                      <a:lnTo>
                        <a:pt x="182" y="195"/>
                      </a:lnTo>
                      <a:lnTo>
                        <a:pt x="176" y="13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 name="Freeform 40">
                  <a:extLst>
                    <a:ext uri="{FF2B5EF4-FFF2-40B4-BE49-F238E27FC236}">
                      <a16:creationId xmlns:a16="http://schemas.microsoft.com/office/drawing/2014/main" id="{0712043E-5000-43B6-862B-B73E5FBBF876}"/>
                    </a:ext>
                  </a:extLst>
                </p:cNvPr>
                <p:cNvSpPr>
                  <a:spLocks/>
                </p:cNvSpPr>
                <p:nvPr/>
              </p:nvSpPr>
              <p:spPr bwMode="auto">
                <a:xfrm>
                  <a:off x="3805" y="2977"/>
                  <a:ext cx="61" cy="230"/>
                </a:xfrm>
                <a:custGeom>
                  <a:avLst/>
                  <a:gdLst>
                    <a:gd name="T0" fmla="*/ 76 w 184"/>
                    <a:gd name="T1" fmla="*/ 63 h 691"/>
                    <a:gd name="T2" fmla="*/ 108 w 184"/>
                    <a:gd name="T3" fmla="*/ 5 h 691"/>
                    <a:gd name="T4" fmla="*/ 155 w 184"/>
                    <a:gd name="T5" fmla="*/ 0 h 691"/>
                    <a:gd name="T6" fmla="*/ 184 w 184"/>
                    <a:gd name="T7" fmla="*/ 40 h 691"/>
                    <a:gd name="T8" fmla="*/ 177 w 184"/>
                    <a:gd name="T9" fmla="*/ 85 h 691"/>
                    <a:gd name="T10" fmla="*/ 148 w 184"/>
                    <a:gd name="T11" fmla="*/ 100 h 691"/>
                    <a:gd name="T12" fmla="*/ 115 w 184"/>
                    <a:gd name="T13" fmla="*/ 125 h 691"/>
                    <a:gd name="T14" fmla="*/ 87 w 184"/>
                    <a:gd name="T15" fmla="*/ 167 h 691"/>
                    <a:gd name="T16" fmla="*/ 69 w 184"/>
                    <a:gd name="T17" fmla="*/ 212 h 691"/>
                    <a:gd name="T18" fmla="*/ 50 w 184"/>
                    <a:gd name="T19" fmla="*/ 290 h 691"/>
                    <a:gd name="T20" fmla="*/ 29 w 184"/>
                    <a:gd name="T21" fmla="*/ 389 h 691"/>
                    <a:gd name="T22" fmla="*/ 29 w 184"/>
                    <a:gd name="T23" fmla="*/ 493 h 691"/>
                    <a:gd name="T24" fmla="*/ 50 w 184"/>
                    <a:gd name="T25" fmla="*/ 559 h 691"/>
                    <a:gd name="T26" fmla="*/ 63 w 184"/>
                    <a:gd name="T27" fmla="*/ 609 h 691"/>
                    <a:gd name="T28" fmla="*/ 81 w 184"/>
                    <a:gd name="T29" fmla="*/ 641 h 691"/>
                    <a:gd name="T30" fmla="*/ 81 w 184"/>
                    <a:gd name="T31" fmla="*/ 677 h 691"/>
                    <a:gd name="T32" fmla="*/ 56 w 184"/>
                    <a:gd name="T33" fmla="*/ 691 h 691"/>
                    <a:gd name="T34" fmla="*/ 34 w 184"/>
                    <a:gd name="T35" fmla="*/ 666 h 691"/>
                    <a:gd name="T36" fmla="*/ 8 w 184"/>
                    <a:gd name="T37" fmla="*/ 629 h 691"/>
                    <a:gd name="T38" fmla="*/ 13 w 184"/>
                    <a:gd name="T39" fmla="*/ 594 h 691"/>
                    <a:gd name="T40" fmla="*/ 7 w 184"/>
                    <a:gd name="T41" fmla="*/ 489 h 691"/>
                    <a:gd name="T42" fmla="*/ 0 w 184"/>
                    <a:gd name="T43" fmla="*/ 410 h 691"/>
                    <a:gd name="T44" fmla="*/ 2 w 184"/>
                    <a:gd name="T45" fmla="*/ 330 h 691"/>
                    <a:gd name="T46" fmla="*/ 16 w 184"/>
                    <a:gd name="T47" fmla="*/ 220 h 691"/>
                    <a:gd name="T48" fmla="*/ 47 w 184"/>
                    <a:gd name="T49" fmla="*/ 132 h 691"/>
                    <a:gd name="T50" fmla="*/ 76 w 184"/>
                    <a:gd name="T51" fmla="*/ 63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691">
                      <a:moveTo>
                        <a:pt x="76" y="63"/>
                      </a:moveTo>
                      <a:lnTo>
                        <a:pt x="108" y="5"/>
                      </a:lnTo>
                      <a:lnTo>
                        <a:pt x="155" y="0"/>
                      </a:lnTo>
                      <a:lnTo>
                        <a:pt x="184" y="40"/>
                      </a:lnTo>
                      <a:lnTo>
                        <a:pt x="177" y="85"/>
                      </a:lnTo>
                      <a:lnTo>
                        <a:pt x="148" y="100"/>
                      </a:lnTo>
                      <a:lnTo>
                        <a:pt x="115" y="125"/>
                      </a:lnTo>
                      <a:lnTo>
                        <a:pt x="87" y="167"/>
                      </a:lnTo>
                      <a:lnTo>
                        <a:pt x="69" y="212"/>
                      </a:lnTo>
                      <a:lnTo>
                        <a:pt x="50" y="290"/>
                      </a:lnTo>
                      <a:lnTo>
                        <a:pt x="29" y="389"/>
                      </a:lnTo>
                      <a:lnTo>
                        <a:pt x="29" y="493"/>
                      </a:lnTo>
                      <a:lnTo>
                        <a:pt x="50" y="559"/>
                      </a:lnTo>
                      <a:lnTo>
                        <a:pt x="63" y="609"/>
                      </a:lnTo>
                      <a:lnTo>
                        <a:pt x="81" y="641"/>
                      </a:lnTo>
                      <a:lnTo>
                        <a:pt x="81" y="677"/>
                      </a:lnTo>
                      <a:lnTo>
                        <a:pt x="56" y="691"/>
                      </a:lnTo>
                      <a:lnTo>
                        <a:pt x="34" y="666"/>
                      </a:lnTo>
                      <a:lnTo>
                        <a:pt x="8" y="629"/>
                      </a:lnTo>
                      <a:lnTo>
                        <a:pt x="13" y="594"/>
                      </a:lnTo>
                      <a:lnTo>
                        <a:pt x="7" y="489"/>
                      </a:lnTo>
                      <a:lnTo>
                        <a:pt x="0" y="410"/>
                      </a:lnTo>
                      <a:lnTo>
                        <a:pt x="2" y="330"/>
                      </a:lnTo>
                      <a:lnTo>
                        <a:pt x="16" y="220"/>
                      </a:lnTo>
                      <a:lnTo>
                        <a:pt x="47" y="132"/>
                      </a:lnTo>
                      <a:lnTo>
                        <a:pt x="76" y="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 name="Freeform 41">
                  <a:extLst>
                    <a:ext uri="{FF2B5EF4-FFF2-40B4-BE49-F238E27FC236}">
                      <a16:creationId xmlns:a16="http://schemas.microsoft.com/office/drawing/2014/main" id="{9359A2A0-3342-447A-8220-CA598368CF7A}"/>
                    </a:ext>
                  </a:extLst>
                </p:cNvPr>
                <p:cNvSpPr>
                  <a:spLocks/>
                </p:cNvSpPr>
                <p:nvPr/>
              </p:nvSpPr>
              <p:spPr bwMode="auto">
                <a:xfrm>
                  <a:off x="3788" y="2832"/>
                  <a:ext cx="114" cy="126"/>
                </a:xfrm>
                <a:custGeom>
                  <a:avLst/>
                  <a:gdLst>
                    <a:gd name="T0" fmla="*/ 87 w 344"/>
                    <a:gd name="T1" fmla="*/ 184 h 379"/>
                    <a:gd name="T2" fmla="*/ 81 w 344"/>
                    <a:gd name="T3" fmla="*/ 131 h 379"/>
                    <a:gd name="T4" fmla="*/ 81 w 344"/>
                    <a:gd name="T5" fmla="*/ 76 h 379"/>
                    <a:gd name="T6" fmla="*/ 94 w 344"/>
                    <a:gd name="T7" fmla="*/ 36 h 379"/>
                    <a:gd name="T8" fmla="*/ 121 w 344"/>
                    <a:gd name="T9" fmla="*/ 15 h 379"/>
                    <a:gd name="T10" fmla="*/ 176 w 344"/>
                    <a:gd name="T11" fmla="*/ 0 h 379"/>
                    <a:gd name="T12" fmla="*/ 216 w 344"/>
                    <a:gd name="T13" fmla="*/ 2 h 379"/>
                    <a:gd name="T14" fmla="*/ 258 w 344"/>
                    <a:gd name="T15" fmla="*/ 21 h 379"/>
                    <a:gd name="T16" fmla="*/ 292 w 344"/>
                    <a:gd name="T17" fmla="*/ 63 h 379"/>
                    <a:gd name="T18" fmla="*/ 318 w 344"/>
                    <a:gd name="T19" fmla="*/ 110 h 379"/>
                    <a:gd name="T20" fmla="*/ 334 w 344"/>
                    <a:gd name="T21" fmla="*/ 176 h 379"/>
                    <a:gd name="T22" fmla="*/ 344 w 344"/>
                    <a:gd name="T23" fmla="*/ 239 h 379"/>
                    <a:gd name="T24" fmla="*/ 344 w 344"/>
                    <a:gd name="T25" fmla="*/ 286 h 379"/>
                    <a:gd name="T26" fmla="*/ 331 w 344"/>
                    <a:gd name="T27" fmla="*/ 337 h 379"/>
                    <a:gd name="T28" fmla="*/ 300 w 344"/>
                    <a:gd name="T29" fmla="*/ 366 h 379"/>
                    <a:gd name="T30" fmla="*/ 252 w 344"/>
                    <a:gd name="T31" fmla="*/ 379 h 379"/>
                    <a:gd name="T32" fmla="*/ 223 w 344"/>
                    <a:gd name="T33" fmla="*/ 378 h 379"/>
                    <a:gd name="T34" fmla="*/ 189 w 344"/>
                    <a:gd name="T35" fmla="*/ 358 h 379"/>
                    <a:gd name="T36" fmla="*/ 155 w 344"/>
                    <a:gd name="T37" fmla="*/ 313 h 379"/>
                    <a:gd name="T38" fmla="*/ 128 w 344"/>
                    <a:gd name="T39" fmla="*/ 270 h 379"/>
                    <a:gd name="T40" fmla="*/ 42 w 344"/>
                    <a:gd name="T41" fmla="*/ 297 h 379"/>
                    <a:gd name="T42" fmla="*/ 16 w 344"/>
                    <a:gd name="T43" fmla="*/ 305 h 379"/>
                    <a:gd name="T44" fmla="*/ 0 w 344"/>
                    <a:gd name="T45" fmla="*/ 299 h 379"/>
                    <a:gd name="T46" fmla="*/ 2 w 344"/>
                    <a:gd name="T47" fmla="*/ 284 h 379"/>
                    <a:gd name="T48" fmla="*/ 103 w 344"/>
                    <a:gd name="T49" fmla="*/ 239 h 379"/>
                    <a:gd name="T50" fmla="*/ 87 w 344"/>
                    <a:gd name="T51" fmla="*/ 184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4" h="379">
                      <a:moveTo>
                        <a:pt x="87" y="184"/>
                      </a:moveTo>
                      <a:lnTo>
                        <a:pt x="81" y="131"/>
                      </a:lnTo>
                      <a:lnTo>
                        <a:pt x="81" y="76"/>
                      </a:lnTo>
                      <a:lnTo>
                        <a:pt x="94" y="36"/>
                      </a:lnTo>
                      <a:lnTo>
                        <a:pt x="121" y="15"/>
                      </a:lnTo>
                      <a:lnTo>
                        <a:pt x="176" y="0"/>
                      </a:lnTo>
                      <a:lnTo>
                        <a:pt x="216" y="2"/>
                      </a:lnTo>
                      <a:lnTo>
                        <a:pt x="258" y="21"/>
                      </a:lnTo>
                      <a:lnTo>
                        <a:pt x="292" y="63"/>
                      </a:lnTo>
                      <a:lnTo>
                        <a:pt x="318" y="110"/>
                      </a:lnTo>
                      <a:lnTo>
                        <a:pt x="334" y="176"/>
                      </a:lnTo>
                      <a:lnTo>
                        <a:pt x="344" y="239"/>
                      </a:lnTo>
                      <a:lnTo>
                        <a:pt x="344" y="286"/>
                      </a:lnTo>
                      <a:lnTo>
                        <a:pt x="331" y="337"/>
                      </a:lnTo>
                      <a:lnTo>
                        <a:pt x="300" y="366"/>
                      </a:lnTo>
                      <a:lnTo>
                        <a:pt x="252" y="379"/>
                      </a:lnTo>
                      <a:lnTo>
                        <a:pt x="223" y="378"/>
                      </a:lnTo>
                      <a:lnTo>
                        <a:pt x="189" y="358"/>
                      </a:lnTo>
                      <a:lnTo>
                        <a:pt x="155" y="313"/>
                      </a:lnTo>
                      <a:lnTo>
                        <a:pt x="128" y="270"/>
                      </a:lnTo>
                      <a:lnTo>
                        <a:pt x="42" y="297"/>
                      </a:lnTo>
                      <a:lnTo>
                        <a:pt x="16" y="305"/>
                      </a:lnTo>
                      <a:lnTo>
                        <a:pt x="0" y="299"/>
                      </a:lnTo>
                      <a:lnTo>
                        <a:pt x="2" y="284"/>
                      </a:lnTo>
                      <a:lnTo>
                        <a:pt x="103" y="239"/>
                      </a:lnTo>
                      <a:lnTo>
                        <a:pt x="87" y="18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sp>
          <p:nvSpPr>
            <p:cNvPr id="40" name="Freeform 44">
              <a:extLst>
                <a:ext uri="{FF2B5EF4-FFF2-40B4-BE49-F238E27FC236}">
                  <a16:creationId xmlns:a16="http://schemas.microsoft.com/office/drawing/2014/main" id="{B797DB7D-F6DE-4095-B8DD-56D4D7777C45}"/>
                </a:ext>
              </a:extLst>
            </p:cNvPr>
            <p:cNvSpPr>
              <a:spLocks/>
            </p:cNvSpPr>
            <p:nvPr/>
          </p:nvSpPr>
          <p:spPr bwMode="auto">
            <a:xfrm flipH="1">
              <a:off x="2831" y="2766"/>
              <a:ext cx="601" cy="744"/>
            </a:xfrm>
            <a:custGeom>
              <a:avLst/>
              <a:gdLst>
                <a:gd name="T0" fmla="*/ 95 w 965"/>
                <a:gd name="T1" fmla="*/ 577 h 1140"/>
                <a:gd name="T2" fmla="*/ 55 w 965"/>
                <a:gd name="T3" fmla="*/ 635 h 1140"/>
                <a:gd name="T4" fmla="*/ 16 w 965"/>
                <a:gd name="T5" fmla="*/ 736 h 1140"/>
                <a:gd name="T6" fmla="*/ 0 w 965"/>
                <a:gd name="T7" fmla="*/ 864 h 1140"/>
                <a:gd name="T8" fmla="*/ 15 w 965"/>
                <a:gd name="T9" fmla="*/ 960 h 1140"/>
                <a:gd name="T10" fmla="*/ 63 w 965"/>
                <a:gd name="T11" fmla="*/ 1039 h 1140"/>
                <a:gd name="T12" fmla="*/ 129 w 965"/>
                <a:gd name="T13" fmla="*/ 1107 h 1140"/>
                <a:gd name="T14" fmla="*/ 199 w 965"/>
                <a:gd name="T15" fmla="*/ 1140 h 1140"/>
                <a:gd name="T16" fmla="*/ 289 w 965"/>
                <a:gd name="T17" fmla="*/ 1126 h 1140"/>
                <a:gd name="T18" fmla="*/ 363 w 965"/>
                <a:gd name="T19" fmla="*/ 1107 h 1140"/>
                <a:gd name="T20" fmla="*/ 426 w 965"/>
                <a:gd name="T21" fmla="*/ 1073 h 1140"/>
                <a:gd name="T22" fmla="*/ 479 w 965"/>
                <a:gd name="T23" fmla="*/ 996 h 1140"/>
                <a:gd name="T24" fmla="*/ 511 w 965"/>
                <a:gd name="T25" fmla="*/ 927 h 1140"/>
                <a:gd name="T26" fmla="*/ 516 w 965"/>
                <a:gd name="T27" fmla="*/ 835 h 1140"/>
                <a:gd name="T28" fmla="*/ 516 w 965"/>
                <a:gd name="T29" fmla="*/ 790 h 1140"/>
                <a:gd name="T30" fmla="*/ 569 w 965"/>
                <a:gd name="T31" fmla="*/ 864 h 1140"/>
                <a:gd name="T32" fmla="*/ 671 w 965"/>
                <a:gd name="T33" fmla="*/ 917 h 1140"/>
                <a:gd name="T34" fmla="*/ 720 w 965"/>
                <a:gd name="T35" fmla="*/ 927 h 1140"/>
                <a:gd name="T36" fmla="*/ 803 w 965"/>
                <a:gd name="T37" fmla="*/ 913 h 1140"/>
                <a:gd name="T38" fmla="*/ 862 w 965"/>
                <a:gd name="T39" fmla="*/ 888 h 1140"/>
                <a:gd name="T40" fmla="*/ 907 w 965"/>
                <a:gd name="T41" fmla="*/ 812 h 1140"/>
                <a:gd name="T42" fmla="*/ 959 w 965"/>
                <a:gd name="T43" fmla="*/ 740 h 1140"/>
                <a:gd name="T44" fmla="*/ 961 w 965"/>
                <a:gd name="T45" fmla="*/ 633 h 1140"/>
                <a:gd name="T46" fmla="*/ 965 w 965"/>
                <a:gd name="T47" fmla="*/ 554 h 1140"/>
                <a:gd name="T48" fmla="*/ 961 w 965"/>
                <a:gd name="T49" fmla="*/ 485 h 1140"/>
                <a:gd name="T50" fmla="*/ 896 w 965"/>
                <a:gd name="T51" fmla="*/ 388 h 1140"/>
                <a:gd name="T52" fmla="*/ 832 w 965"/>
                <a:gd name="T53" fmla="*/ 343 h 1140"/>
                <a:gd name="T54" fmla="*/ 758 w 965"/>
                <a:gd name="T55" fmla="*/ 322 h 1140"/>
                <a:gd name="T56" fmla="*/ 674 w 965"/>
                <a:gd name="T57" fmla="*/ 322 h 1140"/>
                <a:gd name="T58" fmla="*/ 606 w 965"/>
                <a:gd name="T59" fmla="*/ 334 h 1140"/>
                <a:gd name="T60" fmla="*/ 576 w 965"/>
                <a:gd name="T61" fmla="*/ 374 h 1140"/>
                <a:gd name="T62" fmla="*/ 540 w 965"/>
                <a:gd name="T63" fmla="*/ 406 h 1140"/>
                <a:gd name="T64" fmla="*/ 542 w 965"/>
                <a:gd name="T65" fmla="*/ 304 h 1140"/>
                <a:gd name="T66" fmla="*/ 534 w 965"/>
                <a:gd name="T67" fmla="*/ 190 h 1140"/>
                <a:gd name="T68" fmla="*/ 471 w 965"/>
                <a:gd name="T69" fmla="*/ 100 h 1140"/>
                <a:gd name="T70" fmla="*/ 416 w 965"/>
                <a:gd name="T71" fmla="*/ 46 h 1140"/>
                <a:gd name="T72" fmla="*/ 356 w 965"/>
                <a:gd name="T73" fmla="*/ 8 h 1140"/>
                <a:gd name="T74" fmla="*/ 313 w 965"/>
                <a:gd name="T75" fmla="*/ 0 h 1140"/>
                <a:gd name="T76" fmla="*/ 250 w 965"/>
                <a:gd name="T77" fmla="*/ 1 h 1140"/>
                <a:gd name="T78" fmla="*/ 189 w 965"/>
                <a:gd name="T79" fmla="*/ 19 h 1140"/>
                <a:gd name="T80" fmla="*/ 124 w 965"/>
                <a:gd name="T81" fmla="*/ 53 h 1140"/>
                <a:gd name="T82" fmla="*/ 76 w 965"/>
                <a:gd name="T83" fmla="*/ 116 h 1140"/>
                <a:gd name="T84" fmla="*/ 52 w 965"/>
                <a:gd name="T85" fmla="*/ 179 h 1140"/>
                <a:gd name="T86" fmla="*/ 44 w 965"/>
                <a:gd name="T87" fmla="*/ 291 h 1140"/>
                <a:gd name="T88" fmla="*/ 39 w 965"/>
                <a:gd name="T89" fmla="*/ 345 h 1140"/>
                <a:gd name="T90" fmla="*/ 57 w 965"/>
                <a:gd name="T91" fmla="*/ 412 h 1140"/>
                <a:gd name="T92" fmla="*/ 75 w 965"/>
                <a:gd name="T93" fmla="*/ 456 h 1140"/>
                <a:gd name="T94" fmla="*/ 89 w 965"/>
                <a:gd name="T95" fmla="*/ 485 h 1140"/>
                <a:gd name="T96" fmla="*/ 95 w 965"/>
                <a:gd name="T97" fmla="*/ 577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65" h="1140">
                  <a:moveTo>
                    <a:pt x="95" y="577"/>
                  </a:moveTo>
                  <a:lnTo>
                    <a:pt x="55" y="635"/>
                  </a:lnTo>
                  <a:lnTo>
                    <a:pt x="16" y="736"/>
                  </a:lnTo>
                  <a:lnTo>
                    <a:pt x="0" y="864"/>
                  </a:lnTo>
                  <a:lnTo>
                    <a:pt x="15" y="960"/>
                  </a:lnTo>
                  <a:lnTo>
                    <a:pt x="63" y="1039"/>
                  </a:lnTo>
                  <a:lnTo>
                    <a:pt x="129" y="1107"/>
                  </a:lnTo>
                  <a:lnTo>
                    <a:pt x="199" y="1140"/>
                  </a:lnTo>
                  <a:lnTo>
                    <a:pt x="289" y="1126"/>
                  </a:lnTo>
                  <a:lnTo>
                    <a:pt x="363" y="1107"/>
                  </a:lnTo>
                  <a:lnTo>
                    <a:pt x="426" y="1073"/>
                  </a:lnTo>
                  <a:lnTo>
                    <a:pt x="479" y="996"/>
                  </a:lnTo>
                  <a:lnTo>
                    <a:pt x="511" y="927"/>
                  </a:lnTo>
                  <a:lnTo>
                    <a:pt x="516" y="835"/>
                  </a:lnTo>
                  <a:lnTo>
                    <a:pt x="516" y="790"/>
                  </a:lnTo>
                  <a:lnTo>
                    <a:pt x="569" y="864"/>
                  </a:lnTo>
                  <a:lnTo>
                    <a:pt x="671" y="917"/>
                  </a:lnTo>
                  <a:lnTo>
                    <a:pt x="720" y="927"/>
                  </a:lnTo>
                  <a:lnTo>
                    <a:pt x="803" y="913"/>
                  </a:lnTo>
                  <a:lnTo>
                    <a:pt x="862" y="888"/>
                  </a:lnTo>
                  <a:lnTo>
                    <a:pt x="907" y="812"/>
                  </a:lnTo>
                  <a:lnTo>
                    <a:pt x="959" y="740"/>
                  </a:lnTo>
                  <a:lnTo>
                    <a:pt x="961" y="633"/>
                  </a:lnTo>
                  <a:lnTo>
                    <a:pt x="965" y="554"/>
                  </a:lnTo>
                  <a:lnTo>
                    <a:pt x="961" y="485"/>
                  </a:lnTo>
                  <a:lnTo>
                    <a:pt x="896" y="388"/>
                  </a:lnTo>
                  <a:lnTo>
                    <a:pt x="832" y="343"/>
                  </a:lnTo>
                  <a:lnTo>
                    <a:pt x="758" y="322"/>
                  </a:lnTo>
                  <a:lnTo>
                    <a:pt x="674" y="322"/>
                  </a:lnTo>
                  <a:lnTo>
                    <a:pt x="606" y="334"/>
                  </a:lnTo>
                  <a:lnTo>
                    <a:pt x="576" y="374"/>
                  </a:lnTo>
                  <a:lnTo>
                    <a:pt x="540" y="406"/>
                  </a:lnTo>
                  <a:lnTo>
                    <a:pt x="542" y="304"/>
                  </a:lnTo>
                  <a:lnTo>
                    <a:pt x="534" y="190"/>
                  </a:lnTo>
                  <a:lnTo>
                    <a:pt x="471" y="100"/>
                  </a:lnTo>
                  <a:lnTo>
                    <a:pt x="416" y="46"/>
                  </a:lnTo>
                  <a:lnTo>
                    <a:pt x="356" y="8"/>
                  </a:lnTo>
                  <a:lnTo>
                    <a:pt x="313" y="0"/>
                  </a:lnTo>
                  <a:lnTo>
                    <a:pt x="250" y="1"/>
                  </a:lnTo>
                  <a:lnTo>
                    <a:pt x="189" y="19"/>
                  </a:lnTo>
                  <a:lnTo>
                    <a:pt x="124" y="53"/>
                  </a:lnTo>
                  <a:lnTo>
                    <a:pt x="76" y="116"/>
                  </a:lnTo>
                  <a:lnTo>
                    <a:pt x="52" y="179"/>
                  </a:lnTo>
                  <a:lnTo>
                    <a:pt x="44" y="291"/>
                  </a:lnTo>
                  <a:lnTo>
                    <a:pt x="39" y="345"/>
                  </a:lnTo>
                  <a:lnTo>
                    <a:pt x="57" y="412"/>
                  </a:lnTo>
                  <a:lnTo>
                    <a:pt x="75" y="456"/>
                  </a:lnTo>
                  <a:lnTo>
                    <a:pt x="89" y="485"/>
                  </a:lnTo>
                  <a:lnTo>
                    <a:pt x="95" y="577"/>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45">
              <a:extLst>
                <a:ext uri="{FF2B5EF4-FFF2-40B4-BE49-F238E27FC236}">
                  <a16:creationId xmlns:a16="http://schemas.microsoft.com/office/drawing/2014/main" id="{63975282-E172-4977-B3E2-24B774CEBEE3}"/>
                </a:ext>
              </a:extLst>
            </p:cNvPr>
            <p:cNvSpPr>
              <a:spLocks/>
            </p:cNvSpPr>
            <p:nvPr/>
          </p:nvSpPr>
          <p:spPr bwMode="auto">
            <a:xfrm flipH="1">
              <a:off x="2832" y="2736"/>
              <a:ext cx="601" cy="743"/>
            </a:xfrm>
            <a:custGeom>
              <a:avLst/>
              <a:gdLst>
                <a:gd name="T0" fmla="*/ 90 w 966"/>
                <a:gd name="T1" fmla="*/ 575 h 1137"/>
                <a:gd name="T2" fmla="*/ 58 w 966"/>
                <a:gd name="T3" fmla="*/ 640 h 1137"/>
                <a:gd name="T4" fmla="*/ 16 w 966"/>
                <a:gd name="T5" fmla="*/ 732 h 1137"/>
                <a:gd name="T6" fmla="*/ 0 w 966"/>
                <a:gd name="T7" fmla="*/ 858 h 1137"/>
                <a:gd name="T8" fmla="*/ 21 w 966"/>
                <a:gd name="T9" fmla="*/ 966 h 1137"/>
                <a:gd name="T10" fmla="*/ 58 w 966"/>
                <a:gd name="T11" fmla="*/ 1036 h 1137"/>
                <a:gd name="T12" fmla="*/ 135 w 966"/>
                <a:gd name="T13" fmla="*/ 1107 h 1137"/>
                <a:gd name="T14" fmla="*/ 200 w 966"/>
                <a:gd name="T15" fmla="*/ 1137 h 1137"/>
                <a:gd name="T16" fmla="*/ 283 w 966"/>
                <a:gd name="T17" fmla="*/ 1126 h 1137"/>
                <a:gd name="T18" fmla="*/ 367 w 966"/>
                <a:gd name="T19" fmla="*/ 1112 h 1137"/>
                <a:gd name="T20" fmla="*/ 430 w 966"/>
                <a:gd name="T21" fmla="*/ 1069 h 1137"/>
                <a:gd name="T22" fmla="*/ 472 w 966"/>
                <a:gd name="T23" fmla="*/ 995 h 1137"/>
                <a:gd name="T24" fmla="*/ 512 w 966"/>
                <a:gd name="T25" fmla="*/ 926 h 1137"/>
                <a:gd name="T26" fmla="*/ 510 w 966"/>
                <a:gd name="T27" fmla="*/ 831 h 1137"/>
                <a:gd name="T28" fmla="*/ 520 w 966"/>
                <a:gd name="T29" fmla="*/ 791 h 1137"/>
                <a:gd name="T30" fmla="*/ 566 w 966"/>
                <a:gd name="T31" fmla="*/ 863 h 1137"/>
                <a:gd name="T32" fmla="*/ 674 w 966"/>
                <a:gd name="T33" fmla="*/ 923 h 1137"/>
                <a:gd name="T34" fmla="*/ 717 w 966"/>
                <a:gd name="T35" fmla="*/ 923 h 1137"/>
                <a:gd name="T36" fmla="*/ 805 w 966"/>
                <a:gd name="T37" fmla="*/ 910 h 1137"/>
                <a:gd name="T38" fmla="*/ 856 w 966"/>
                <a:gd name="T39" fmla="*/ 887 h 1137"/>
                <a:gd name="T40" fmla="*/ 908 w 966"/>
                <a:gd name="T41" fmla="*/ 806 h 1137"/>
                <a:gd name="T42" fmla="*/ 955 w 966"/>
                <a:gd name="T43" fmla="*/ 739 h 1137"/>
                <a:gd name="T44" fmla="*/ 964 w 966"/>
                <a:gd name="T45" fmla="*/ 629 h 1137"/>
                <a:gd name="T46" fmla="*/ 966 w 966"/>
                <a:gd name="T47" fmla="*/ 560 h 1137"/>
                <a:gd name="T48" fmla="*/ 955 w 966"/>
                <a:gd name="T49" fmla="*/ 483 h 1137"/>
                <a:gd name="T50" fmla="*/ 890 w 966"/>
                <a:gd name="T51" fmla="*/ 386 h 1137"/>
                <a:gd name="T52" fmla="*/ 834 w 966"/>
                <a:gd name="T53" fmla="*/ 339 h 1137"/>
                <a:gd name="T54" fmla="*/ 755 w 966"/>
                <a:gd name="T55" fmla="*/ 330 h 1137"/>
                <a:gd name="T56" fmla="*/ 676 w 966"/>
                <a:gd name="T57" fmla="*/ 318 h 1137"/>
                <a:gd name="T58" fmla="*/ 600 w 966"/>
                <a:gd name="T59" fmla="*/ 330 h 1137"/>
                <a:gd name="T60" fmla="*/ 578 w 966"/>
                <a:gd name="T61" fmla="*/ 373 h 1137"/>
                <a:gd name="T62" fmla="*/ 535 w 966"/>
                <a:gd name="T63" fmla="*/ 402 h 1137"/>
                <a:gd name="T64" fmla="*/ 539 w 966"/>
                <a:gd name="T65" fmla="*/ 300 h 1137"/>
                <a:gd name="T66" fmla="*/ 528 w 966"/>
                <a:gd name="T67" fmla="*/ 186 h 1137"/>
                <a:gd name="T68" fmla="*/ 470 w 966"/>
                <a:gd name="T69" fmla="*/ 94 h 1137"/>
                <a:gd name="T70" fmla="*/ 420 w 966"/>
                <a:gd name="T71" fmla="*/ 42 h 1137"/>
                <a:gd name="T72" fmla="*/ 359 w 966"/>
                <a:gd name="T73" fmla="*/ 7 h 1137"/>
                <a:gd name="T74" fmla="*/ 310 w 966"/>
                <a:gd name="T75" fmla="*/ 4 h 1137"/>
                <a:gd name="T76" fmla="*/ 245 w 966"/>
                <a:gd name="T77" fmla="*/ 0 h 1137"/>
                <a:gd name="T78" fmla="*/ 193 w 966"/>
                <a:gd name="T79" fmla="*/ 15 h 1137"/>
                <a:gd name="T80" fmla="*/ 126 w 966"/>
                <a:gd name="T81" fmla="*/ 49 h 1137"/>
                <a:gd name="T82" fmla="*/ 81 w 966"/>
                <a:gd name="T83" fmla="*/ 110 h 1137"/>
                <a:gd name="T84" fmla="*/ 56 w 966"/>
                <a:gd name="T85" fmla="*/ 177 h 1137"/>
                <a:gd name="T86" fmla="*/ 38 w 966"/>
                <a:gd name="T87" fmla="*/ 297 h 1137"/>
                <a:gd name="T88" fmla="*/ 32 w 966"/>
                <a:gd name="T89" fmla="*/ 344 h 1137"/>
                <a:gd name="T90" fmla="*/ 50 w 966"/>
                <a:gd name="T91" fmla="*/ 410 h 1137"/>
                <a:gd name="T92" fmla="*/ 81 w 966"/>
                <a:gd name="T93" fmla="*/ 458 h 1137"/>
                <a:gd name="T94" fmla="*/ 90 w 966"/>
                <a:gd name="T95" fmla="*/ 483 h 1137"/>
                <a:gd name="T96" fmla="*/ 90 w 966"/>
                <a:gd name="T97" fmla="*/ 575 h 1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66" h="1137">
                  <a:moveTo>
                    <a:pt x="90" y="575"/>
                  </a:moveTo>
                  <a:lnTo>
                    <a:pt x="58" y="640"/>
                  </a:lnTo>
                  <a:lnTo>
                    <a:pt x="16" y="732"/>
                  </a:lnTo>
                  <a:lnTo>
                    <a:pt x="0" y="858"/>
                  </a:lnTo>
                  <a:lnTo>
                    <a:pt x="21" y="966"/>
                  </a:lnTo>
                  <a:lnTo>
                    <a:pt x="58" y="1036"/>
                  </a:lnTo>
                  <a:lnTo>
                    <a:pt x="135" y="1107"/>
                  </a:lnTo>
                  <a:lnTo>
                    <a:pt x="200" y="1137"/>
                  </a:lnTo>
                  <a:lnTo>
                    <a:pt x="283" y="1126"/>
                  </a:lnTo>
                  <a:lnTo>
                    <a:pt x="367" y="1112"/>
                  </a:lnTo>
                  <a:lnTo>
                    <a:pt x="430" y="1069"/>
                  </a:lnTo>
                  <a:lnTo>
                    <a:pt x="472" y="995"/>
                  </a:lnTo>
                  <a:lnTo>
                    <a:pt x="512" y="926"/>
                  </a:lnTo>
                  <a:lnTo>
                    <a:pt x="510" y="831"/>
                  </a:lnTo>
                  <a:lnTo>
                    <a:pt x="520" y="791"/>
                  </a:lnTo>
                  <a:lnTo>
                    <a:pt x="566" y="863"/>
                  </a:lnTo>
                  <a:lnTo>
                    <a:pt x="674" y="923"/>
                  </a:lnTo>
                  <a:lnTo>
                    <a:pt x="717" y="923"/>
                  </a:lnTo>
                  <a:lnTo>
                    <a:pt x="805" y="910"/>
                  </a:lnTo>
                  <a:lnTo>
                    <a:pt x="856" y="887"/>
                  </a:lnTo>
                  <a:lnTo>
                    <a:pt x="908" y="806"/>
                  </a:lnTo>
                  <a:lnTo>
                    <a:pt x="955" y="739"/>
                  </a:lnTo>
                  <a:lnTo>
                    <a:pt x="964" y="629"/>
                  </a:lnTo>
                  <a:lnTo>
                    <a:pt x="966" y="560"/>
                  </a:lnTo>
                  <a:lnTo>
                    <a:pt x="955" y="483"/>
                  </a:lnTo>
                  <a:lnTo>
                    <a:pt x="890" y="386"/>
                  </a:lnTo>
                  <a:lnTo>
                    <a:pt x="834" y="339"/>
                  </a:lnTo>
                  <a:lnTo>
                    <a:pt x="755" y="330"/>
                  </a:lnTo>
                  <a:lnTo>
                    <a:pt x="676" y="318"/>
                  </a:lnTo>
                  <a:lnTo>
                    <a:pt x="600" y="330"/>
                  </a:lnTo>
                  <a:lnTo>
                    <a:pt x="578" y="373"/>
                  </a:lnTo>
                  <a:lnTo>
                    <a:pt x="535" y="402"/>
                  </a:lnTo>
                  <a:lnTo>
                    <a:pt x="539" y="300"/>
                  </a:lnTo>
                  <a:lnTo>
                    <a:pt x="528" y="186"/>
                  </a:lnTo>
                  <a:lnTo>
                    <a:pt x="470" y="94"/>
                  </a:lnTo>
                  <a:lnTo>
                    <a:pt x="420" y="42"/>
                  </a:lnTo>
                  <a:lnTo>
                    <a:pt x="359" y="7"/>
                  </a:lnTo>
                  <a:lnTo>
                    <a:pt x="310" y="4"/>
                  </a:lnTo>
                  <a:lnTo>
                    <a:pt x="245" y="0"/>
                  </a:lnTo>
                  <a:lnTo>
                    <a:pt x="193" y="15"/>
                  </a:lnTo>
                  <a:lnTo>
                    <a:pt x="126" y="49"/>
                  </a:lnTo>
                  <a:lnTo>
                    <a:pt x="81" y="110"/>
                  </a:lnTo>
                  <a:lnTo>
                    <a:pt x="56" y="177"/>
                  </a:lnTo>
                  <a:lnTo>
                    <a:pt x="38" y="297"/>
                  </a:lnTo>
                  <a:lnTo>
                    <a:pt x="32" y="344"/>
                  </a:lnTo>
                  <a:lnTo>
                    <a:pt x="50" y="410"/>
                  </a:lnTo>
                  <a:lnTo>
                    <a:pt x="81" y="458"/>
                  </a:lnTo>
                  <a:lnTo>
                    <a:pt x="90" y="483"/>
                  </a:lnTo>
                  <a:lnTo>
                    <a:pt x="90" y="575"/>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Freeform 46">
              <a:extLst>
                <a:ext uri="{FF2B5EF4-FFF2-40B4-BE49-F238E27FC236}">
                  <a16:creationId xmlns:a16="http://schemas.microsoft.com/office/drawing/2014/main" id="{FAB31F14-6A45-4C00-9445-F02607FDC037}"/>
                </a:ext>
              </a:extLst>
            </p:cNvPr>
            <p:cNvSpPr>
              <a:spLocks/>
            </p:cNvSpPr>
            <p:nvPr/>
          </p:nvSpPr>
          <p:spPr bwMode="auto">
            <a:xfrm flipH="1">
              <a:off x="3258" y="2854"/>
              <a:ext cx="2167" cy="321"/>
            </a:xfrm>
            <a:custGeom>
              <a:avLst/>
              <a:gdLst>
                <a:gd name="T0" fmla="*/ 3481 w 3482"/>
                <a:gd name="T1" fmla="*/ 397 h 492"/>
                <a:gd name="T2" fmla="*/ 3482 w 3482"/>
                <a:gd name="T3" fmla="*/ 379 h 492"/>
                <a:gd name="T4" fmla="*/ 3478 w 3482"/>
                <a:gd name="T5" fmla="*/ 362 h 492"/>
                <a:gd name="T6" fmla="*/ 3472 w 3482"/>
                <a:gd name="T7" fmla="*/ 346 h 492"/>
                <a:gd name="T8" fmla="*/ 3463 w 3482"/>
                <a:gd name="T9" fmla="*/ 329 h 492"/>
                <a:gd name="T10" fmla="*/ 3452 w 3482"/>
                <a:gd name="T11" fmla="*/ 316 h 492"/>
                <a:gd name="T12" fmla="*/ 3437 w 3482"/>
                <a:gd name="T13" fmla="*/ 304 h 492"/>
                <a:gd name="T14" fmla="*/ 3423 w 3482"/>
                <a:gd name="T15" fmla="*/ 295 h 492"/>
                <a:gd name="T16" fmla="*/ 3406 w 3482"/>
                <a:gd name="T17" fmla="*/ 289 h 492"/>
                <a:gd name="T18" fmla="*/ 3387 w 3482"/>
                <a:gd name="T19" fmla="*/ 286 h 492"/>
                <a:gd name="T20" fmla="*/ 113 w 3482"/>
                <a:gd name="T21" fmla="*/ 0 h 492"/>
                <a:gd name="T22" fmla="*/ 95 w 3482"/>
                <a:gd name="T23" fmla="*/ 0 h 492"/>
                <a:gd name="T24" fmla="*/ 77 w 3482"/>
                <a:gd name="T25" fmla="*/ 3 h 492"/>
                <a:gd name="T26" fmla="*/ 61 w 3482"/>
                <a:gd name="T27" fmla="*/ 9 h 492"/>
                <a:gd name="T28" fmla="*/ 44 w 3482"/>
                <a:gd name="T29" fmla="*/ 18 h 492"/>
                <a:gd name="T30" fmla="*/ 30 w 3482"/>
                <a:gd name="T31" fmla="*/ 29 h 492"/>
                <a:gd name="T32" fmla="*/ 18 w 3482"/>
                <a:gd name="T33" fmla="*/ 44 h 492"/>
                <a:gd name="T34" fmla="*/ 10 w 3482"/>
                <a:gd name="T35" fmla="*/ 59 h 492"/>
                <a:gd name="T36" fmla="*/ 4 w 3482"/>
                <a:gd name="T37" fmla="*/ 76 h 492"/>
                <a:gd name="T38" fmla="*/ 1 w 3482"/>
                <a:gd name="T39" fmla="*/ 94 h 492"/>
                <a:gd name="T40" fmla="*/ 1 w 3482"/>
                <a:gd name="T41" fmla="*/ 94 h 492"/>
                <a:gd name="T42" fmla="*/ 0 w 3482"/>
                <a:gd name="T43" fmla="*/ 112 h 492"/>
                <a:gd name="T44" fmla="*/ 4 w 3482"/>
                <a:gd name="T45" fmla="*/ 129 h 492"/>
                <a:gd name="T46" fmla="*/ 10 w 3482"/>
                <a:gd name="T47" fmla="*/ 145 h 492"/>
                <a:gd name="T48" fmla="*/ 20 w 3482"/>
                <a:gd name="T49" fmla="*/ 162 h 492"/>
                <a:gd name="T50" fmla="*/ 30 w 3482"/>
                <a:gd name="T51" fmla="*/ 175 h 492"/>
                <a:gd name="T52" fmla="*/ 45 w 3482"/>
                <a:gd name="T53" fmla="*/ 187 h 492"/>
                <a:gd name="T54" fmla="*/ 60 w 3482"/>
                <a:gd name="T55" fmla="*/ 196 h 492"/>
                <a:gd name="T56" fmla="*/ 77 w 3482"/>
                <a:gd name="T57" fmla="*/ 202 h 492"/>
                <a:gd name="T58" fmla="*/ 95 w 3482"/>
                <a:gd name="T59" fmla="*/ 206 h 492"/>
                <a:gd name="T60" fmla="*/ 3369 w 3482"/>
                <a:gd name="T61" fmla="*/ 492 h 492"/>
                <a:gd name="T62" fmla="*/ 3387 w 3482"/>
                <a:gd name="T63" fmla="*/ 492 h 492"/>
                <a:gd name="T64" fmla="*/ 3406 w 3482"/>
                <a:gd name="T65" fmla="*/ 488 h 492"/>
                <a:gd name="T66" fmla="*/ 3421 w 3482"/>
                <a:gd name="T67" fmla="*/ 482 h 492"/>
                <a:gd name="T68" fmla="*/ 3438 w 3482"/>
                <a:gd name="T69" fmla="*/ 474 h 492"/>
                <a:gd name="T70" fmla="*/ 3452 w 3482"/>
                <a:gd name="T71" fmla="*/ 461 h 492"/>
                <a:gd name="T72" fmla="*/ 3464 w 3482"/>
                <a:gd name="T73" fmla="*/ 447 h 492"/>
                <a:gd name="T74" fmla="*/ 3472 w 3482"/>
                <a:gd name="T75" fmla="*/ 432 h 492"/>
                <a:gd name="T76" fmla="*/ 3478 w 3482"/>
                <a:gd name="T77" fmla="*/ 415 h 492"/>
                <a:gd name="T78" fmla="*/ 3481 w 3482"/>
                <a:gd name="T79" fmla="*/ 397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482" h="492">
                  <a:moveTo>
                    <a:pt x="3481" y="397"/>
                  </a:moveTo>
                  <a:lnTo>
                    <a:pt x="3482" y="379"/>
                  </a:lnTo>
                  <a:lnTo>
                    <a:pt x="3478" y="362"/>
                  </a:lnTo>
                  <a:lnTo>
                    <a:pt x="3472" y="346"/>
                  </a:lnTo>
                  <a:lnTo>
                    <a:pt x="3463" y="329"/>
                  </a:lnTo>
                  <a:lnTo>
                    <a:pt x="3452" y="316"/>
                  </a:lnTo>
                  <a:lnTo>
                    <a:pt x="3437" y="304"/>
                  </a:lnTo>
                  <a:lnTo>
                    <a:pt x="3423" y="295"/>
                  </a:lnTo>
                  <a:lnTo>
                    <a:pt x="3406" y="289"/>
                  </a:lnTo>
                  <a:lnTo>
                    <a:pt x="3387" y="286"/>
                  </a:lnTo>
                  <a:lnTo>
                    <a:pt x="113" y="0"/>
                  </a:lnTo>
                  <a:lnTo>
                    <a:pt x="95" y="0"/>
                  </a:lnTo>
                  <a:lnTo>
                    <a:pt x="77" y="3"/>
                  </a:lnTo>
                  <a:lnTo>
                    <a:pt x="61" y="9"/>
                  </a:lnTo>
                  <a:lnTo>
                    <a:pt x="44" y="18"/>
                  </a:lnTo>
                  <a:lnTo>
                    <a:pt x="30" y="29"/>
                  </a:lnTo>
                  <a:lnTo>
                    <a:pt x="18" y="44"/>
                  </a:lnTo>
                  <a:lnTo>
                    <a:pt x="10" y="59"/>
                  </a:lnTo>
                  <a:lnTo>
                    <a:pt x="4" y="76"/>
                  </a:lnTo>
                  <a:lnTo>
                    <a:pt x="1" y="94"/>
                  </a:lnTo>
                  <a:lnTo>
                    <a:pt x="1" y="94"/>
                  </a:lnTo>
                  <a:lnTo>
                    <a:pt x="0" y="112"/>
                  </a:lnTo>
                  <a:lnTo>
                    <a:pt x="4" y="129"/>
                  </a:lnTo>
                  <a:lnTo>
                    <a:pt x="10" y="145"/>
                  </a:lnTo>
                  <a:lnTo>
                    <a:pt x="20" y="162"/>
                  </a:lnTo>
                  <a:lnTo>
                    <a:pt x="30" y="175"/>
                  </a:lnTo>
                  <a:lnTo>
                    <a:pt x="45" y="187"/>
                  </a:lnTo>
                  <a:lnTo>
                    <a:pt x="60" y="196"/>
                  </a:lnTo>
                  <a:lnTo>
                    <a:pt x="77" y="202"/>
                  </a:lnTo>
                  <a:lnTo>
                    <a:pt x="95" y="206"/>
                  </a:lnTo>
                  <a:lnTo>
                    <a:pt x="3369" y="492"/>
                  </a:lnTo>
                  <a:lnTo>
                    <a:pt x="3387" y="492"/>
                  </a:lnTo>
                  <a:lnTo>
                    <a:pt x="3406" y="488"/>
                  </a:lnTo>
                  <a:lnTo>
                    <a:pt x="3421" y="482"/>
                  </a:lnTo>
                  <a:lnTo>
                    <a:pt x="3438" y="474"/>
                  </a:lnTo>
                  <a:lnTo>
                    <a:pt x="3452" y="461"/>
                  </a:lnTo>
                  <a:lnTo>
                    <a:pt x="3464" y="447"/>
                  </a:lnTo>
                  <a:lnTo>
                    <a:pt x="3472" y="432"/>
                  </a:lnTo>
                  <a:lnTo>
                    <a:pt x="3478" y="415"/>
                  </a:lnTo>
                  <a:lnTo>
                    <a:pt x="3481" y="397"/>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47">
              <a:extLst>
                <a:ext uri="{FF2B5EF4-FFF2-40B4-BE49-F238E27FC236}">
                  <a16:creationId xmlns:a16="http://schemas.microsoft.com/office/drawing/2014/main" id="{BD9EAB36-0B3D-488F-AB9B-0B73AA981EC6}"/>
                </a:ext>
              </a:extLst>
            </p:cNvPr>
            <p:cNvSpPr>
              <a:spLocks/>
            </p:cNvSpPr>
            <p:nvPr/>
          </p:nvSpPr>
          <p:spPr bwMode="auto">
            <a:xfrm flipH="1">
              <a:off x="2936" y="3054"/>
              <a:ext cx="132" cy="166"/>
            </a:xfrm>
            <a:custGeom>
              <a:avLst/>
              <a:gdLst>
                <a:gd name="T0" fmla="*/ 96 w 214"/>
                <a:gd name="T1" fmla="*/ 255 h 255"/>
                <a:gd name="T2" fmla="*/ 114 w 214"/>
                <a:gd name="T3" fmla="*/ 254 h 255"/>
                <a:gd name="T4" fmla="*/ 132 w 214"/>
                <a:gd name="T5" fmla="*/ 250 h 255"/>
                <a:gd name="T6" fmla="*/ 150 w 214"/>
                <a:gd name="T7" fmla="*/ 241 h 255"/>
                <a:gd name="T8" fmla="*/ 167 w 214"/>
                <a:gd name="T9" fmla="*/ 231 h 255"/>
                <a:gd name="T10" fmla="*/ 181 w 214"/>
                <a:gd name="T11" fmla="*/ 216 h 255"/>
                <a:gd name="T12" fmla="*/ 193 w 214"/>
                <a:gd name="T13" fmla="*/ 198 h 255"/>
                <a:gd name="T14" fmla="*/ 204 w 214"/>
                <a:gd name="T15" fmla="*/ 180 h 255"/>
                <a:gd name="T16" fmla="*/ 210 w 214"/>
                <a:gd name="T17" fmla="*/ 159 h 255"/>
                <a:gd name="T18" fmla="*/ 214 w 214"/>
                <a:gd name="T19" fmla="*/ 137 h 255"/>
                <a:gd name="T20" fmla="*/ 214 w 214"/>
                <a:gd name="T21" fmla="*/ 115 h 255"/>
                <a:gd name="T22" fmla="*/ 211 w 214"/>
                <a:gd name="T23" fmla="*/ 92 h 255"/>
                <a:gd name="T24" fmla="*/ 204 w 214"/>
                <a:gd name="T25" fmla="*/ 73 h 255"/>
                <a:gd name="T26" fmla="*/ 195 w 214"/>
                <a:gd name="T27" fmla="*/ 54 h 255"/>
                <a:gd name="T28" fmla="*/ 184 w 214"/>
                <a:gd name="T29" fmla="*/ 37 h 255"/>
                <a:gd name="T30" fmla="*/ 170 w 214"/>
                <a:gd name="T31" fmla="*/ 22 h 255"/>
                <a:gd name="T32" fmla="*/ 154 w 214"/>
                <a:gd name="T33" fmla="*/ 11 h 255"/>
                <a:gd name="T34" fmla="*/ 136 w 214"/>
                <a:gd name="T35" fmla="*/ 5 h 255"/>
                <a:gd name="T36" fmla="*/ 118 w 214"/>
                <a:gd name="T37" fmla="*/ 0 h 255"/>
                <a:gd name="T38" fmla="*/ 99 w 214"/>
                <a:gd name="T39" fmla="*/ 1 h 255"/>
                <a:gd name="T40" fmla="*/ 81 w 214"/>
                <a:gd name="T41" fmla="*/ 5 h 255"/>
                <a:gd name="T42" fmla="*/ 63 w 214"/>
                <a:gd name="T43" fmla="*/ 14 h 255"/>
                <a:gd name="T44" fmla="*/ 46 w 214"/>
                <a:gd name="T45" fmla="*/ 25 h 255"/>
                <a:gd name="T46" fmla="*/ 33 w 214"/>
                <a:gd name="T47" fmla="*/ 39 h 255"/>
                <a:gd name="T48" fmla="*/ 21 w 214"/>
                <a:gd name="T49" fmla="*/ 57 h 255"/>
                <a:gd name="T50" fmla="*/ 10 w 214"/>
                <a:gd name="T51" fmla="*/ 75 h 255"/>
                <a:gd name="T52" fmla="*/ 4 w 214"/>
                <a:gd name="T53" fmla="*/ 96 h 255"/>
                <a:gd name="T54" fmla="*/ 0 w 214"/>
                <a:gd name="T55" fmla="*/ 118 h 255"/>
                <a:gd name="T56" fmla="*/ 0 w 214"/>
                <a:gd name="T57" fmla="*/ 140 h 255"/>
                <a:gd name="T58" fmla="*/ 2 w 214"/>
                <a:gd name="T59" fmla="*/ 163 h 255"/>
                <a:gd name="T60" fmla="*/ 10 w 214"/>
                <a:gd name="T61" fmla="*/ 182 h 255"/>
                <a:gd name="T62" fmla="*/ 18 w 214"/>
                <a:gd name="T63" fmla="*/ 201 h 255"/>
                <a:gd name="T64" fmla="*/ 29 w 214"/>
                <a:gd name="T65" fmla="*/ 218 h 255"/>
                <a:gd name="T66" fmla="*/ 44 w 214"/>
                <a:gd name="T67" fmla="*/ 233 h 255"/>
                <a:gd name="T68" fmla="*/ 59 w 214"/>
                <a:gd name="T69" fmla="*/ 244 h 255"/>
                <a:gd name="T70" fmla="*/ 78 w 214"/>
                <a:gd name="T71" fmla="*/ 250 h 255"/>
                <a:gd name="T72" fmla="*/ 96 w 214"/>
                <a:gd name="T73" fmla="*/ 25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4" h="255">
                  <a:moveTo>
                    <a:pt x="96" y="255"/>
                  </a:moveTo>
                  <a:lnTo>
                    <a:pt x="114" y="254"/>
                  </a:lnTo>
                  <a:lnTo>
                    <a:pt x="132" y="250"/>
                  </a:lnTo>
                  <a:lnTo>
                    <a:pt x="150" y="241"/>
                  </a:lnTo>
                  <a:lnTo>
                    <a:pt x="167" y="231"/>
                  </a:lnTo>
                  <a:lnTo>
                    <a:pt x="181" y="216"/>
                  </a:lnTo>
                  <a:lnTo>
                    <a:pt x="193" y="198"/>
                  </a:lnTo>
                  <a:lnTo>
                    <a:pt x="204" y="180"/>
                  </a:lnTo>
                  <a:lnTo>
                    <a:pt x="210" y="159"/>
                  </a:lnTo>
                  <a:lnTo>
                    <a:pt x="214" y="137"/>
                  </a:lnTo>
                  <a:lnTo>
                    <a:pt x="214" y="115"/>
                  </a:lnTo>
                  <a:lnTo>
                    <a:pt x="211" y="92"/>
                  </a:lnTo>
                  <a:lnTo>
                    <a:pt x="204" y="73"/>
                  </a:lnTo>
                  <a:lnTo>
                    <a:pt x="195" y="54"/>
                  </a:lnTo>
                  <a:lnTo>
                    <a:pt x="184" y="37"/>
                  </a:lnTo>
                  <a:lnTo>
                    <a:pt x="170" y="22"/>
                  </a:lnTo>
                  <a:lnTo>
                    <a:pt x="154" y="11"/>
                  </a:lnTo>
                  <a:lnTo>
                    <a:pt x="136" y="5"/>
                  </a:lnTo>
                  <a:lnTo>
                    <a:pt x="118" y="0"/>
                  </a:lnTo>
                  <a:lnTo>
                    <a:pt x="99" y="1"/>
                  </a:lnTo>
                  <a:lnTo>
                    <a:pt x="81" y="5"/>
                  </a:lnTo>
                  <a:lnTo>
                    <a:pt x="63" y="14"/>
                  </a:lnTo>
                  <a:lnTo>
                    <a:pt x="46" y="25"/>
                  </a:lnTo>
                  <a:lnTo>
                    <a:pt x="33" y="39"/>
                  </a:lnTo>
                  <a:lnTo>
                    <a:pt x="21" y="57"/>
                  </a:lnTo>
                  <a:lnTo>
                    <a:pt x="10" y="75"/>
                  </a:lnTo>
                  <a:lnTo>
                    <a:pt x="4" y="96"/>
                  </a:lnTo>
                  <a:lnTo>
                    <a:pt x="0" y="118"/>
                  </a:lnTo>
                  <a:lnTo>
                    <a:pt x="0" y="140"/>
                  </a:lnTo>
                  <a:lnTo>
                    <a:pt x="2" y="163"/>
                  </a:lnTo>
                  <a:lnTo>
                    <a:pt x="10" y="182"/>
                  </a:lnTo>
                  <a:lnTo>
                    <a:pt x="18" y="201"/>
                  </a:lnTo>
                  <a:lnTo>
                    <a:pt x="29" y="218"/>
                  </a:lnTo>
                  <a:lnTo>
                    <a:pt x="44" y="233"/>
                  </a:lnTo>
                  <a:lnTo>
                    <a:pt x="59" y="244"/>
                  </a:lnTo>
                  <a:lnTo>
                    <a:pt x="78" y="250"/>
                  </a:lnTo>
                  <a:lnTo>
                    <a:pt x="96" y="2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44" name="Group 52">
              <a:extLst>
                <a:ext uri="{FF2B5EF4-FFF2-40B4-BE49-F238E27FC236}">
                  <a16:creationId xmlns:a16="http://schemas.microsoft.com/office/drawing/2014/main" id="{C079DD53-8C40-4026-BA04-62BFB2285D4A}"/>
                </a:ext>
              </a:extLst>
            </p:cNvPr>
            <p:cNvGrpSpPr>
              <a:grpSpLocks/>
            </p:cNvGrpSpPr>
            <p:nvPr/>
          </p:nvGrpSpPr>
          <p:grpSpPr bwMode="auto">
            <a:xfrm flipH="1">
              <a:off x="4546" y="2954"/>
              <a:ext cx="732" cy="335"/>
              <a:chOff x="3490" y="3090"/>
              <a:chExt cx="392" cy="171"/>
            </a:xfrm>
          </p:grpSpPr>
          <p:sp>
            <p:nvSpPr>
              <p:cNvPr id="54" name="Freeform 48">
                <a:extLst>
                  <a:ext uri="{FF2B5EF4-FFF2-40B4-BE49-F238E27FC236}">
                    <a16:creationId xmlns:a16="http://schemas.microsoft.com/office/drawing/2014/main" id="{278E621E-9BCC-4652-8E81-02122C7E53BA}"/>
                  </a:ext>
                </a:extLst>
              </p:cNvPr>
              <p:cNvSpPr>
                <a:spLocks/>
              </p:cNvSpPr>
              <p:nvPr/>
            </p:nvSpPr>
            <p:spPr bwMode="auto">
              <a:xfrm>
                <a:off x="3490" y="3090"/>
                <a:ext cx="74" cy="126"/>
              </a:xfrm>
              <a:custGeom>
                <a:avLst/>
                <a:gdLst>
                  <a:gd name="T0" fmla="*/ 221 w 221"/>
                  <a:gd name="T1" fmla="*/ 15 h 378"/>
                  <a:gd name="T2" fmla="*/ 31 w 221"/>
                  <a:gd name="T3" fmla="*/ 0 h 378"/>
                  <a:gd name="T4" fmla="*/ 0 w 221"/>
                  <a:gd name="T5" fmla="*/ 362 h 378"/>
                  <a:gd name="T6" fmla="*/ 189 w 221"/>
                  <a:gd name="T7" fmla="*/ 378 h 378"/>
                  <a:gd name="T8" fmla="*/ 221 w 221"/>
                  <a:gd name="T9" fmla="*/ 15 h 378"/>
                </a:gdLst>
                <a:ahLst/>
                <a:cxnLst>
                  <a:cxn ang="0">
                    <a:pos x="T0" y="T1"/>
                  </a:cxn>
                  <a:cxn ang="0">
                    <a:pos x="T2" y="T3"/>
                  </a:cxn>
                  <a:cxn ang="0">
                    <a:pos x="T4" y="T5"/>
                  </a:cxn>
                  <a:cxn ang="0">
                    <a:pos x="T6" y="T7"/>
                  </a:cxn>
                  <a:cxn ang="0">
                    <a:pos x="T8" y="T9"/>
                  </a:cxn>
                </a:cxnLst>
                <a:rect l="0" t="0" r="r" b="b"/>
                <a:pathLst>
                  <a:path w="221" h="378">
                    <a:moveTo>
                      <a:pt x="221" y="15"/>
                    </a:moveTo>
                    <a:lnTo>
                      <a:pt x="31" y="0"/>
                    </a:lnTo>
                    <a:lnTo>
                      <a:pt x="0" y="362"/>
                    </a:lnTo>
                    <a:lnTo>
                      <a:pt x="189" y="378"/>
                    </a:lnTo>
                    <a:lnTo>
                      <a:pt x="221" y="15"/>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 name="Freeform 49">
                <a:extLst>
                  <a:ext uri="{FF2B5EF4-FFF2-40B4-BE49-F238E27FC236}">
                    <a16:creationId xmlns:a16="http://schemas.microsoft.com/office/drawing/2014/main" id="{0C33867A-085A-4872-BE58-D67366FA1A36}"/>
                  </a:ext>
                </a:extLst>
              </p:cNvPr>
              <p:cNvSpPr>
                <a:spLocks/>
              </p:cNvSpPr>
              <p:nvPr/>
            </p:nvSpPr>
            <p:spPr bwMode="auto">
              <a:xfrm>
                <a:off x="3616" y="3106"/>
                <a:ext cx="79" cy="92"/>
              </a:xfrm>
              <a:custGeom>
                <a:avLst/>
                <a:gdLst>
                  <a:gd name="T0" fmla="*/ 236 w 236"/>
                  <a:gd name="T1" fmla="*/ 18 h 277"/>
                  <a:gd name="T2" fmla="*/ 24 w 236"/>
                  <a:gd name="T3" fmla="*/ 0 h 277"/>
                  <a:gd name="T4" fmla="*/ 0 w 236"/>
                  <a:gd name="T5" fmla="*/ 259 h 277"/>
                  <a:gd name="T6" fmla="*/ 213 w 236"/>
                  <a:gd name="T7" fmla="*/ 277 h 277"/>
                  <a:gd name="T8" fmla="*/ 236 w 236"/>
                  <a:gd name="T9" fmla="*/ 18 h 277"/>
                </a:gdLst>
                <a:ahLst/>
                <a:cxnLst>
                  <a:cxn ang="0">
                    <a:pos x="T0" y="T1"/>
                  </a:cxn>
                  <a:cxn ang="0">
                    <a:pos x="T2" y="T3"/>
                  </a:cxn>
                  <a:cxn ang="0">
                    <a:pos x="T4" y="T5"/>
                  </a:cxn>
                  <a:cxn ang="0">
                    <a:pos x="T6" y="T7"/>
                  </a:cxn>
                  <a:cxn ang="0">
                    <a:pos x="T8" y="T9"/>
                  </a:cxn>
                </a:cxnLst>
                <a:rect l="0" t="0" r="r" b="b"/>
                <a:pathLst>
                  <a:path w="236" h="277">
                    <a:moveTo>
                      <a:pt x="236" y="18"/>
                    </a:moveTo>
                    <a:lnTo>
                      <a:pt x="24" y="0"/>
                    </a:lnTo>
                    <a:lnTo>
                      <a:pt x="0" y="259"/>
                    </a:lnTo>
                    <a:lnTo>
                      <a:pt x="213" y="277"/>
                    </a:lnTo>
                    <a:lnTo>
                      <a:pt x="236" y="18"/>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 name="Freeform 50">
                <a:extLst>
                  <a:ext uri="{FF2B5EF4-FFF2-40B4-BE49-F238E27FC236}">
                    <a16:creationId xmlns:a16="http://schemas.microsoft.com/office/drawing/2014/main" id="{288A6434-B949-4B5D-A3E7-F2B60A94E0DA}"/>
                  </a:ext>
                </a:extLst>
              </p:cNvPr>
              <p:cNvSpPr>
                <a:spLocks/>
              </p:cNvSpPr>
              <p:nvPr/>
            </p:nvSpPr>
            <p:spPr bwMode="auto">
              <a:xfrm>
                <a:off x="3738" y="3119"/>
                <a:ext cx="80" cy="142"/>
              </a:xfrm>
              <a:custGeom>
                <a:avLst/>
                <a:gdLst>
                  <a:gd name="T0" fmla="*/ 239 w 239"/>
                  <a:gd name="T1" fmla="*/ 18 h 427"/>
                  <a:gd name="T2" fmla="*/ 35 w 239"/>
                  <a:gd name="T3" fmla="*/ 0 h 427"/>
                  <a:gd name="T4" fmla="*/ 0 w 239"/>
                  <a:gd name="T5" fmla="*/ 409 h 427"/>
                  <a:gd name="T6" fmla="*/ 204 w 239"/>
                  <a:gd name="T7" fmla="*/ 427 h 427"/>
                  <a:gd name="T8" fmla="*/ 239 w 239"/>
                  <a:gd name="T9" fmla="*/ 18 h 427"/>
                </a:gdLst>
                <a:ahLst/>
                <a:cxnLst>
                  <a:cxn ang="0">
                    <a:pos x="T0" y="T1"/>
                  </a:cxn>
                  <a:cxn ang="0">
                    <a:pos x="T2" y="T3"/>
                  </a:cxn>
                  <a:cxn ang="0">
                    <a:pos x="T4" y="T5"/>
                  </a:cxn>
                  <a:cxn ang="0">
                    <a:pos x="T6" y="T7"/>
                  </a:cxn>
                  <a:cxn ang="0">
                    <a:pos x="T8" y="T9"/>
                  </a:cxn>
                </a:cxnLst>
                <a:rect l="0" t="0" r="r" b="b"/>
                <a:pathLst>
                  <a:path w="239" h="427">
                    <a:moveTo>
                      <a:pt x="239" y="18"/>
                    </a:moveTo>
                    <a:lnTo>
                      <a:pt x="35" y="0"/>
                    </a:lnTo>
                    <a:lnTo>
                      <a:pt x="0" y="409"/>
                    </a:lnTo>
                    <a:lnTo>
                      <a:pt x="204" y="427"/>
                    </a:lnTo>
                    <a:lnTo>
                      <a:pt x="239" y="18"/>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 name="Freeform 51">
                <a:extLst>
                  <a:ext uri="{FF2B5EF4-FFF2-40B4-BE49-F238E27FC236}">
                    <a16:creationId xmlns:a16="http://schemas.microsoft.com/office/drawing/2014/main" id="{71DE8CDE-C04C-45B6-9640-F7534CC87EB7}"/>
                  </a:ext>
                </a:extLst>
              </p:cNvPr>
              <p:cNvSpPr>
                <a:spLocks/>
              </p:cNvSpPr>
              <p:nvPr/>
            </p:nvSpPr>
            <p:spPr bwMode="auto">
              <a:xfrm>
                <a:off x="3807" y="3127"/>
                <a:ext cx="75" cy="85"/>
              </a:xfrm>
              <a:custGeom>
                <a:avLst/>
                <a:gdLst>
                  <a:gd name="T0" fmla="*/ 227 w 227"/>
                  <a:gd name="T1" fmla="*/ 18 h 257"/>
                  <a:gd name="T2" fmla="*/ 20 w 227"/>
                  <a:gd name="T3" fmla="*/ 0 h 257"/>
                  <a:gd name="T4" fmla="*/ 0 w 227"/>
                  <a:gd name="T5" fmla="*/ 238 h 257"/>
                  <a:gd name="T6" fmla="*/ 206 w 227"/>
                  <a:gd name="T7" fmla="*/ 257 h 257"/>
                  <a:gd name="T8" fmla="*/ 227 w 227"/>
                  <a:gd name="T9" fmla="*/ 18 h 257"/>
                </a:gdLst>
                <a:ahLst/>
                <a:cxnLst>
                  <a:cxn ang="0">
                    <a:pos x="T0" y="T1"/>
                  </a:cxn>
                  <a:cxn ang="0">
                    <a:pos x="T2" y="T3"/>
                  </a:cxn>
                  <a:cxn ang="0">
                    <a:pos x="T4" y="T5"/>
                  </a:cxn>
                  <a:cxn ang="0">
                    <a:pos x="T6" y="T7"/>
                  </a:cxn>
                  <a:cxn ang="0">
                    <a:pos x="T8" y="T9"/>
                  </a:cxn>
                </a:cxnLst>
                <a:rect l="0" t="0" r="r" b="b"/>
                <a:pathLst>
                  <a:path w="227" h="257">
                    <a:moveTo>
                      <a:pt x="227" y="18"/>
                    </a:moveTo>
                    <a:lnTo>
                      <a:pt x="20" y="0"/>
                    </a:lnTo>
                    <a:lnTo>
                      <a:pt x="0" y="238"/>
                    </a:lnTo>
                    <a:lnTo>
                      <a:pt x="206" y="257"/>
                    </a:lnTo>
                    <a:lnTo>
                      <a:pt x="227" y="18"/>
                    </a:lnTo>
                    <a:close/>
                  </a:path>
                </a:pathLst>
              </a:custGeom>
              <a:solidFill>
                <a:srgbClr val="CC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45" name="Group 57">
              <a:extLst>
                <a:ext uri="{FF2B5EF4-FFF2-40B4-BE49-F238E27FC236}">
                  <a16:creationId xmlns:a16="http://schemas.microsoft.com/office/drawing/2014/main" id="{3374DE44-3116-41AD-BAE9-5711451EBCA3}"/>
                </a:ext>
              </a:extLst>
            </p:cNvPr>
            <p:cNvGrpSpPr>
              <a:grpSpLocks/>
            </p:cNvGrpSpPr>
            <p:nvPr/>
          </p:nvGrpSpPr>
          <p:grpSpPr bwMode="auto">
            <a:xfrm flipH="1">
              <a:off x="4576" y="2916"/>
              <a:ext cx="731" cy="341"/>
              <a:chOff x="3474" y="3071"/>
              <a:chExt cx="392" cy="174"/>
            </a:xfrm>
          </p:grpSpPr>
          <p:sp>
            <p:nvSpPr>
              <p:cNvPr id="50" name="Freeform 53">
                <a:extLst>
                  <a:ext uri="{FF2B5EF4-FFF2-40B4-BE49-F238E27FC236}">
                    <a16:creationId xmlns:a16="http://schemas.microsoft.com/office/drawing/2014/main" id="{FEB458CF-F0F2-43C9-A6BF-A78FEADE700A}"/>
                  </a:ext>
                </a:extLst>
              </p:cNvPr>
              <p:cNvSpPr>
                <a:spLocks/>
              </p:cNvSpPr>
              <p:nvPr/>
            </p:nvSpPr>
            <p:spPr bwMode="auto">
              <a:xfrm>
                <a:off x="3474" y="3071"/>
                <a:ext cx="79" cy="130"/>
              </a:xfrm>
              <a:custGeom>
                <a:avLst/>
                <a:gdLst>
                  <a:gd name="T0" fmla="*/ 235 w 235"/>
                  <a:gd name="T1" fmla="*/ 19 h 391"/>
                  <a:gd name="T2" fmla="*/ 33 w 235"/>
                  <a:gd name="T3" fmla="*/ 0 h 391"/>
                  <a:gd name="T4" fmla="*/ 0 w 235"/>
                  <a:gd name="T5" fmla="*/ 372 h 391"/>
                  <a:gd name="T6" fmla="*/ 202 w 235"/>
                  <a:gd name="T7" fmla="*/ 391 h 391"/>
                  <a:gd name="T8" fmla="*/ 235 w 235"/>
                  <a:gd name="T9" fmla="*/ 19 h 391"/>
                </a:gdLst>
                <a:ahLst/>
                <a:cxnLst>
                  <a:cxn ang="0">
                    <a:pos x="T0" y="T1"/>
                  </a:cxn>
                  <a:cxn ang="0">
                    <a:pos x="T2" y="T3"/>
                  </a:cxn>
                  <a:cxn ang="0">
                    <a:pos x="T4" y="T5"/>
                  </a:cxn>
                  <a:cxn ang="0">
                    <a:pos x="T6" y="T7"/>
                  </a:cxn>
                  <a:cxn ang="0">
                    <a:pos x="T8" y="T9"/>
                  </a:cxn>
                </a:cxnLst>
                <a:rect l="0" t="0" r="r" b="b"/>
                <a:pathLst>
                  <a:path w="235" h="391">
                    <a:moveTo>
                      <a:pt x="235" y="19"/>
                    </a:moveTo>
                    <a:lnTo>
                      <a:pt x="33" y="0"/>
                    </a:lnTo>
                    <a:lnTo>
                      <a:pt x="0" y="372"/>
                    </a:lnTo>
                    <a:lnTo>
                      <a:pt x="202" y="391"/>
                    </a:lnTo>
                    <a:lnTo>
                      <a:pt x="235" y="19"/>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54">
                <a:extLst>
                  <a:ext uri="{FF2B5EF4-FFF2-40B4-BE49-F238E27FC236}">
                    <a16:creationId xmlns:a16="http://schemas.microsoft.com/office/drawing/2014/main" id="{C021A6F8-D945-4FBE-87F2-9E9E9F2BF3DA}"/>
                  </a:ext>
                </a:extLst>
              </p:cNvPr>
              <p:cNvSpPr>
                <a:spLocks/>
              </p:cNvSpPr>
              <p:nvPr/>
            </p:nvSpPr>
            <p:spPr bwMode="auto">
              <a:xfrm>
                <a:off x="3607" y="3089"/>
                <a:ext cx="75" cy="93"/>
              </a:xfrm>
              <a:custGeom>
                <a:avLst/>
                <a:gdLst>
                  <a:gd name="T0" fmla="*/ 227 w 227"/>
                  <a:gd name="T1" fmla="*/ 18 h 278"/>
                  <a:gd name="T2" fmla="*/ 23 w 227"/>
                  <a:gd name="T3" fmla="*/ 0 h 278"/>
                  <a:gd name="T4" fmla="*/ 0 w 227"/>
                  <a:gd name="T5" fmla="*/ 260 h 278"/>
                  <a:gd name="T6" fmla="*/ 204 w 227"/>
                  <a:gd name="T7" fmla="*/ 278 h 278"/>
                  <a:gd name="T8" fmla="*/ 227 w 227"/>
                  <a:gd name="T9" fmla="*/ 18 h 278"/>
                </a:gdLst>
                <a:ahLst/>
                <a:cxnLst>
                  <a:cxn ang="0">
                    <a:pos x="T0" y="T1"/>
                  </a:cxn>
                  <a:cxn ang="0">
                    <a:pos x="T2" y="T3"/>
                  </a:cxn>
                  <a:cxn ang="0">
                    <a:pos x="T4" y="T5"/>
                  </a:cxn>
                  <a:cxn ang="0">
                    <a:pos x="T6" y="T7"/>
                  </a:cxn>
                  <a:cxn ang="0">
                    <a:pos x="T8" y="T9"/>
                  </a:cxn>
                </a:cxnLst>
                <a:rect l="0" t="0" r="r" b="b"/>
                <a:pathLst>
                  <a:path w="227" h="278">
                    <a:moveTo>
                      <a:pt x="227" y="18"/>
                    </a:moveTo>
                    <a:lnTo>
                      <a:pt x="23" y="0"/>
                    </a:lnTo>
                    <a:lnTo>
                      <a:pt x="0" y="260"/>
                    </a:lnTo>
                    <a:lnTo>
                      <a:pt x="204" y="278"/>
                    </a:lnTo>
                    <a:lnTo>
                      <a:pt x="227" y="18"/>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55">
                <a:extLst>
                  <a:ext uri="{FF2B5EF4-FFF2-40B4-BE49-F238E27FC236}">
                    <a16:creationId xmlns:a16="http://schemas.microsoft.com/office/drawing/2014/main" id="{0B682E00-60E7-4761-B082-F356E0F3EF12}"/>
                  </a:ext>
                </a:extLst>
              </p:cNvPr>
              <p:cNvSpPr>
                <a:spLocks/>
              </p:cNvSpPr>
              <p:nvPr/>
            </p:nvSpPr>
            <p:spPr bwMode="auto">
              <a:xfrm>
                <a:off x="3728" y="3104"/>
                <a:ext cx="75" cy="141"/>
              </a:xfrm>
              <a:custGeom>
                <a:avLst/>
                <a:gdLst>
                  <a:gd name="T0" fmla="*/ 225 w 225"/>
                  <a:gd name="T1" fmla="*/ 16 h 421"/>
                  <a:gd name="T2" fmla="*/ 36 w 225"/>
                  <a:gd name="T3" fmla="*/ 0 h 421"/>
                  <a:gd name="T4" fmla="*/ 0 w 225"/>
                  <a:gd name="T5" fmla="*/ 404 h 421"/>
                  <a:gd name="T6" fmla="*/ 190 w 225"/>
                  <a:gd name="T7" fmla="*/ 421 h 421"/>
                  <a:gd name="T8" fmla="*/ 225 w 225"/>
                  <a:gd name="T9" fmla="*/ 16 h 421"/>
                </a:gdLst>
                <a:ahLst/>
                <a:cxnLst>
                  <a:cxn ang="0">
                    <a:pos x="T0" y="T1"/>
                  </a:cxn>
                  <a:cxn ang="0">
                    <a:pos x="T2" y="T3"/>
                  </a:cxn>
                  <a:cxn ang="0">
                    <a:pos x="T4" y="T5"/>
                  </a:cxn>
                  <a:cxn ang="0">
                    <a:pos x="T6" y="T7"/>
                  </a:cxn>
                  <a:cxn ang="0">
                    <a:pos x="T8" y="T9"/>
                  </a:cxn>
                </a:cxnLst>
                <a:rect l="0" t="0" r="r" b="b"/>
                <a:pathLst>
                  <a:path w="225" h="421">
                    <a:moveTo>
                      <a:pt x="225" y="16"/>
                    </a:moveTo>
                    <a:lnTo>
                      <a:pt x="36" y="0"/>
                    </a:lnTo>
                    <a:lnTo>
                      <a:pt x="0" y="404"/>
                    </a:lnTo>
                    <a:lnTo>
                      <a:pt x="190" y="421"/>
                    </a:lnTo>
                    <a:lnTo>
                      <a:pt x="225" y="16"/>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56">
                <a:extLst>
                  <a:ext uri="{FF2B5EF4-FFF2-40B4-BE49-F238E27FC236}">
                    <a16:creationId xmlns:a16="http://schemas.microsoft.com/office/drawing/2014/main" id="{7BCC2421-48C0-42BF-9CA8-910A46600A13}"/>
                  </a:ext>
                </a:extLst>
              </p:cNvPr>
              <p:cNvSpPr>
                <a:spLocks/>
              </p:cNvSpPr>
              <p:nvPr/>
            </p:nvSpPr>
            <p:spPr bwMode="auto">
              <a:xfrm>
                <a:off x="3794" y="3108"/>
                <a:ext cx="72" cy="90"/>
              </a:xfrm>
              <a:custGeom>
                <a:avLst/>
                <a:gdLst>
                  <a:gd name="T0" fmla="*/ 217 w 217"/>
                  <a:gd name="T1" fmla="*/ 17 h 270"/>
                  <a:gd name="T2" fmla="*/ 22 w 217"/>
                  <a:gd name="T3" fmla="*/ 0 h 270"/>
                  <a:gd name="T4" fmla="*/ 0 w 217"/>
                  <a:gd name="T5" fmla="*/ 253 h 270"/>
                  <a:gd name="T6" fmla="*/ 195 w 217"/>
                  <a:gd name="T7" fmla="*/ 270 h 270"/>
                  <a:gd name="T8" fmla="*/ 217 w 217"/>
                  <a:gd name="T9" fmla="*/ 17 h 270"/>
                </a:gdLst>
                <a:ahLst/>
                <a:cxnLst>
                  <a:cxn ang="0">
                    <a:pos x="T0" y="T1"/>
                  </a:cxn>
                  <a:cxn ang="0">
                    <a:pos x="T2" y="T3"/>
                  </a:cxn>
                  <a:cxn ang="0">
                    <a:pos x="T4" y="T5"/>
                  </a:cxn>
                  <a:cxn ang="0">
                    <a:pos x="T6" y="T7"/>
                  </a:cxn>
                  <a:cxn ang="0">
                    <a:pos x="T8" y="T9"/>
                  </a:cxn>
                </a:cxnLst>
                <a:rect l="0" t="0" r="r" b="b"/>
                <a:pathLst>
                  <a:path w="217" h="270">
                    <a:moveTo>
                      <a:pt x="217" y="17"/>
                    </a:moveTo>
                    <a:lnTo>
                      <a:pt x="22" y="0"/>
                    </a:lnTo>
                    <a:lnTo>
                      <a:pt x="0" y="253"/>
                    </a:lnTo>
                    <a:lnTo>
                      <a:pt x="195" y="270"/>
                    </a:lnTo>
                    <a:lnTo>
                      <a:pt x="217" y="17"/>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6" name="Freeform 59">
              <a:extLst>
                <a:ext uri="{FF2B5EF4-FFF2-40B4-BE49-F238E27FC236}">
                  <a16:creationId xmlns:a16="http://schemas.microsoft.com/office/drawing/2014/main" id="{B9A53724-2B2B-409A-9495-E92F4920EFBA}"/>
                </a:ext>
              </a:extLst>
            </p:cNvPr>
            <p:cNvSpPr>
              <a:spLocks/>
            </p:cNvSpPr>
            <p:nvPr/>
          </p:nvSpPr>
          <p:spPr bwMode="auto">
            <a:xfrm flipH="1">
              <a:off x="3684" y="2824"/>
              <a:ext cx="110" cy="393"/>
            </a:xfrm>
            <a:custGeom>
              <a:avLst/>
              <a:gdLst>
                <a:gd name="T0" fmla="*/ 0 w 178"/>
                <a:gd name="T1" fmla="*/ 24 h 598"/>
                <a:gd name="T2" fmla="*/ 16 w 178"/>
                <a:gd name="T3" fmla="*/ 4 h 598"/>
                <a:gd name="T4" fmla="*/ 40 w 178"/>
                <a:gd name="T5" fmla="*/ 0 h 598"/>
                <a:gd name="T6" fmla="*/ 67 w 178"/>
                <a:gd name="T7" fmla="*/ 19 h 598"/>
                <a:gd name="T8" fmla="*/ 104 w 178"/>
                <a:gd name="T9" fmla="*/ 74 h 598"/>
                <a:gd name="T10" fmla="*/ 130 w 178"/>
                <a:gd name="T11" fmla="*/ 153 h 598"/>
                <a:gd name="T12" fmla="*/ 155 w 178"/>
                <a:gd name="T13" fmla="*/ 246 h 598"/>
                <a:gd name="T14" fmla="*/ 170 w 178"/>
                <a:gd name="T15" fmla="*/ 350 h 598"/>
                <a:gd name="T16" fmla="*/ 178 w 178"/>
                <a:gd name="T17" fmla="*/ 438 h 598"/>
                <a:gd name="T18" fmla="*/ 170 w 178"/>
                <a:gd name="T19" fmla="*/ 519 h 598"/>
                <a:gd name="T20" fmla="*/ 149 w 178"/>
                <a:gd name="T21" fmla="*/ 566 h 598"/>
                <a:gd name="T22" fmla="*/ 110 w 178"/>
                <a:gd name="T23" fmla="*/ 598 h 598"/>
                <a:gd name="T24" fmla="*/ 67 w 178"/>
                <a:gd name="T25" fmla="*/ 598 h 598"/>
                <a:gd name="T26" fmla="*/ 48 w 178"/>
                <a:gd name="T27" fmla="*/ 583 h 598"/>
                <a:gd name="T28" fmla="*/ 48 w 178"/>
                <a:gd name="T29" fmla="*/ 552 h 598"/>
                <a:gd name="T30" fmla="*/ 67 w 178"/>
                <a:gd name="T31" fmla="*/ 522 h 598"/>
                <a:gd name="T32" fmla="*/ 117 w 178"/>
                <a:gd name="T33" fmla="*/ 552 h 598"/>
                <a:gd name="T34" fmla="*/ 138 w 178"/>
                <a:gd name="T35" fmla="*/ 532 h 598"/>
                <a:gd name="T36" fmla="*/ 151 w 178"/>
                <a:gd name="T37" fmla="*/ 458 h 598"/>
                <a:gd name="T38" fmla="*/ 141 w 178"/>
                <a:gd name="T39" fmla="*/ 377 h 598"/>
                <a:gd name="T40" fmla="*/ 117 w 178"/>
                <a:gd name="T41" fmla="*/ 303 h 598"/>
                <a:gd name="T42" fmla="*/ 81 w 178"/>
                <a:gd name="T43" fmla="*/ 199 h 598"/>
                <a:gd name="T44" fmla="*/ 36 w 178"/>
                <a:gd name="T45" fmla="*/ 141 h 598"/>
                <a:gd name="T46" fmla="*/ 3 w 178"/>
                <a:gd name="T47" fmla="*/ 78 h 598"/>
                <a:gd name="T48" fmla="*/ 0 w 178"/>
                <a:gd name="T49" fmla="*/ 2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598">
                  <a:moveTo>
                    <a:pt x="0" y="24"/>
                  </a:moveTo>
                  <a:lnTo>
                    <a:pt x="16" y="4"/>
                  </a:lnTo>
                  <a:lnTo>
                    <a:pt x="40" y="0"/>
                  </a:lnTo>
                  <a:lnTo>
                    <a:pt x="67" y="19"/>
                  </a:lnTo>
                  <a:lnTo>
                    <a:pt x="104" y="74"/>
                  </a:lnTo>
                  <a:lnTo>
                    <a:pt x="130" y="153"/>
                  </a:lnTo>
                  <a:lnTo>
                    <a:pt x="155" y="246"/>
                  </a:lnTo>
                  <a:lnTo>
                    <a:pt x="170" y="350"/>
                  </a:lnTo>
                  <a:lnTo>
                    <a:pt x="178" y="438"/>
                  </a:lnTo>
                  <a:lnTo>
                    <a:pt x="170" y="519"/>
                  </a:lnTo>
                  <a:lnTo>
                    <a:pt x="149" y="566"/>
                  </a:lnTo>
                  <a:lnTo>
                    <a:pt x="110" y="598"/>
                  </a:lnTo>
                  <a:lnTo>
                    <a:pt x="67" y="598"/>
                  </a:lnTo>
                  <a:lnTo>
                    <a:pt x="48" y="583"/>
                  </a:lnTo>
                  <a:lnTo>
                    <a:pt x="48" y="552"/>
                  </a:lnTo>
                  <a:lnTo>
                    <a:pt x="67" y="522"/>
                  </a:lnTo>
                  <a:lnTo>
                    <a:pt x="117" y="552"/>
                  </a:lnTo>
                  <a:lnTo>
                    <a:pt x="138" y="532"/>
                  </a:lnTo>
                  <a:lnTo>
                    <a:pt x="151" y="458"/>
                  </a:lnTo>
                  <a:lnTo>
                    <a:pt x="141" y="377"/>
                  </a:lnTo>
                  <a:lnTo>
                    <a:pt x="117" y="303"/>
                  </a:lnTo>
                  <a:lnTo>
                    <a:pt x="81" y="199"/>
                  </a:lnTo>
                  <a:lnTo>
                    <a:pt x="36" y="141"/>
                  </a:lnTo>
                  <a:lnTo>
                    <a:pt x="3" y="78"/>
                  </a:lnTo>
                  <a:lnTo>
                    <a:pt x="0" y="2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Freeform 60">
              <a:extLst>
                <a:ext uri="{FF2B5EF4-FFF2-40B4-BE49-F238E27FC236}">
                  <a16:creationId xmlns:a16="http://schemas.microsoft.com/office/drawing/2014/main" id="{0AB9CC01-82ED-4E24-9A3B-2C7BA0FED6ED}"/>
                </a:ext>
              </a:extLst>
            </p:cNvPr>
            <p:cNvSpPr>
              <a:spLocks/>
            </p:cNvSpPr>
            <p:nvPr/>
          </p:nvSpPr>
          <p:spPr bwMode="auto">
            <a:xfrm flipH="1">
              <a:off x="3236" y="2899"/>
              <a:ext cx="205" cy="347"/>
            </a:xfrm>
            <a:custGeom>
              <a:avLst/>
              <a:gdLst>
                <a:gd name="T0" fmla="*/ 117 w 330"/>
                <a:gd name="T1" fmla="*/ 17 h 530"/>
                <a:gd name="T2" fmla="*/ 148 w 330"/>
                <a:gd name="T3" fmla="*/ 0 h 530"/>
                <a:gd name="T4" fmla="*/ 171 w 330"/>
                <a:gd name="T5" fmla="*/ 0 h 530"/>
                <a:gd name="T6" fmla="*/ 225 w 330"/>
                <a:gd name="T7" fmla="*/ 58 h 530"/>
                <a:gd name="T8" fmla="*/ 256 w 330"/>
                <a:gd name="T9" fmla="*/ 114 h 530"/>
                <a:gd name="T10" fmla="*/ 299 w 330"/>
                <a:gd name="T11" fmla="*/ 185 h 530"/>
                <a:gd name="T12" fmla="*/ 325 w 330"/>
                <a:gd name="T13" fmla="*/ 259 h 530"/>
                <a:gd name="T14" fmla="*/ 330 w 330"/>
                <a:gd name="T15" fmla="*/ 341 h 530"/>
                <a:gd name="T16" fmla="*/ 319 w 330"/>
                <a:gd name="T17" fmla="*/ 361 h 530"/>
                <a:gd name="T18" fmla="*/ 238 w 330"/>
                <a:gd name="T19" fmla="*/ 396 h 530"/>
                <a:gd name="T20" fmla="*/ 157 w 330"/>
                <a:gd name="T21" fmla="*/ 444 h 530"/>
                <a:gd name="T22" fmla="*/ 101 w 330"/>
                <a:gd name="T23" fmla="*/ 488 h 530"/>
                <a:gd name="T24" fmla="*/ 90 w 330"/>
                <a:gd name="T25" fmla="*/ 504 h 530"/>
                <a:gd name="T26" fmla="*/ 54 w 330"/>
                <a:gd name="T27" fmla="*/ 530 h 530"/>
                <a:gd name="T28" fmla="*/ 22 w 330"/>
                <a:gd name="T29" fmla="*/ 518 h 530"/>
                <a:gd name="T30" fmla="*/ 3 w 330"/>
                <a:gd name="T31" fmla="*/ 484 h 530"/>
                <a:gd name="T32" fmla="*/ 0 w 330"/>
                <a:gd name="T33" fmla="*/ 464 h 530"/>
                <a:gd name="T34" fmla="*/ 9 w 330"/>
                <a:gd name="T35" fmla="*/ 451 h 530"/>
                <a:gd name="T36" fmla="*/ 40 w 330"/>
                <a:gd name="T37" fmla="*/ 448 h 530"/>
                <a:gd name="T38" fmla="*/ 69 w 330"/>
                <a:gd name="T39" fmla="*/ 444 h 530"/>
                <a:gd name="T40" fmla="*/ 148 w 330"/>
                <a:gd name="T41" fmla="*/ 417 h 530"/>
                <a:gd name="T42" fmla="*/ 217 w 330"/>
                <a:gd name="T43" fmla="*/ 381 h 530"/>
                <a:gd name="T44" fmla="*/ 277 w 330"/>
                <a:gd name="T45" fmla="*/ 341 h 530"/>
                <a:gd name="T46" fmla="*/ 296 w 330"/>
                <a:gd name="T47" fmla="*/ 314 h 530"/>
                <a:gd name="T48" fmla="*/ 285 w 330"/>
                <a:gd name="T49" fmla="*/ 256 h 530"/>
                <a:gd name="T50" fmla="*/ 245 w 330"/>
                <a:gd name="T51" fmla="*/ 188 h 530"/>
                <a:gd name="T52" fmla="*/ 198 w 330"/>
                <a:gd name="T53" fmla="*/ 138 h 530"/>
                <a:gd name="T54" fmla="*/ 148 w 330"/>
                <a:gd name="T55" fmla="*/ 114 h 530"/>
                <a:gd name="T56" fmla="*/ 108 w 330"/>
                <a:gd name="T57" fmla="*/ 74 h 530"/>
                <a:gd name="T58" fmla="*/ 111 w 330"/>
                <a:gd name="T59" fmla="*/ 38 h 530"/>
                <a:gd name="T60" fmla="*/ 117 w 330"/>
                <a:gd name="T61" fmla="*/ 1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0" h="530">
                  <a:moveTo>
                    <a:pt x="117" y="17"/>
                  </a:moveTo>
                  <a:lnTo>
                    <a:pt x="148" y="0"/>
                  </a:lnTo>
                  <a:lnTo>
                    <a:pt x="171" y="0"/>
                  </a:lnTo>
                  <a:lnTo>
                    <a:pt x="225" y="58"/>
                  </a:lnTo>
                  <a:lnTo>
                    <a:pt x="256" y="114"/>
                  </a:lnTo>
                  <a:lnTo>
                    <a:pt x="299" y="185"/>
                  </a:lnTo>
                  <a:lnTo>
                    <a:pt x="325" y="259"/>
                  </a:lnTo>
                  <a:lnTo>
                    <a:pt x="330" y="341"/>
                  </a:lnTo>
                  <a:lnTo>
                    <a:pt x="319" y="361"/>
                  </a:lnTo>
                  <a:lnTo>
                    <a:pt x="238" y="396"/>
                  </a:lnTo>
                  <a:lnTo>
                    <a:pt x="157" y="444"/>
                  </a:lnTo>
                  <a:lnTo>
                    <a:pt x="101" y="488"/>
                  </a:lnTo>
                  <a:lnTo>
                    <a:pt x="90" y="504"/>
                  </a:lnTo>
                  <a:lnTo>
                    <a:pt x="54" y="530"/>
                  </a:lnTo>
                  <a:lnTo>
                    <a:pt x="22" y="518"/>
                  </a:lnTo>
                  <a:lnTo>
                    <a:pt x="3" y="484"/>
                  </a:lnTo>
                  <a:lnTo>
                    <a:pt x="0" y="464"/>
                  </a:lnTo>
                  <a:lnTo>
                    <a:pt x="9" y="451"/>
                  </a:lnTo>
                  <a:lnTo>
                    <a:pt x="40" y="448"/>
                  </a:lnTo>
                  <a:lnTo>
                    <a:pt x="69" y="444"/>
                  </a:lnTo>
                  <a:lnTo>
                    <a:pt x="148" y="417"/>
                  </a:lnTo>
                  <a:lnTo>
                    <a:pt x="217" y="381"/>
                  </a:lnTo>
                  <a:lnTo>
                    <a:pt x="277" y="341"/>
                  </a:lnTo>
                  <a:lnTo>
                    <a:pt x="296" y="314"/>
                  </a:lnTo>
                  <a:lnTo>
                    <a:pt x="285" y="256"/>
                  </a:lnTo>
                  <a:lnTo>
                    <a:pt x="245" y="188"/>
                  </a:lnTo>
                  <a:lnTo>
                    <a:pt x="198" y="138"/>
                  </a:lnTo>
                  <a:lnTo>
                    <a:pt x="148" y="114"/>
                  </a:lnTo>
                  <a:lnTo>
                    <a:pt x="108" y="74"/>
                  </a:lnTo>
                  <a:lnTo>
                    <a:pt x="111" y="38"/>
                  </a:lnTo>
                  <a:lnTo>
                    <a:pt x="11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 name="Freeform 61">
              <a:extLst>
                <a:ext uri="{FF2B5EF4-FFF2-40B4-BE49-F238E27FC236}">
                  <a16:creationId xmlns:a16="http://schemas.microsoft.com/office/drawing/2014/main" id="{20DF8C7D-5E2B-4DB9-9FEF-EFDAE8CDD1F0}"/>
                </a:ext>
              </a:extLst>
            </p:cNvPr>
            <p:cNvSpPr>
              <a:spLocks/>
            </p:cNvSpPr>
            <p:nvPr/>
          </p:nvSpPr>
          <p:spPr bwMode="auto">
            <a:xfrm flipH="1">
              <a:off x="2736" y="2928"/>
              <a:ext cx="207" cy="357"/>
            </a:xfrm>
            <a:custGeom>
              <a:avLst/>
              <a:gdLst>
                <a:gd name="T0" fmla="*/ 95 w 334"/>
                <a:gd name="T1" fmla="*/ 20 h 547"/>
                <a:gd name="T2" fmla="*/ 124 w 334"/>
                <a:gd name="T3" fmla="*/ 0 h 547"/>
                <a:gd name="T4" fmla="*/ 198 w 334"/>
                <a:gd name="T5" fmla="*/ 20 h 547"/>
                <a:gd name="T6" fmla="*/ 243 w 334"/>
                <a:gd name="T7" fmla="*/ 73 h 547"/>
                <a:gd name="T8" fmla="*/ 270 w 334"/>
                <a:gd name="T9" fmla="*/ 139 h 547"/>
                <a:gd name="T10" fmla="*/ 304 w 334"/>
                <a:gd name="T11" fmla="*/ 207 h 547"/>
                <a:gd name="T12" fmla="*/ 334 w 334"/>
                <a:gd name="T13" fmla="*/ 281 h 547"/>
                <a:gd name="T14" fmla="*/ 332 w 334"/>
                <a:gd name="T15" fmla="*/ 315 h 547"/>
                <a:gd name="T16" fmla="*/ 306 w 334"/>
                <a:gd name="T17" fmla="*/ 359 h 547"/>
                <a:gd name="T18" fmla="*/ 219 w 334"/>
                <a:gd name="T19" fmla="*/ 430 h 547"/>
                <a:gd name="T20" fmla="*/ 137 w 334"/>
                <a:gd name="T21" fmla="*/ 480 h 547"/>
                <a:gd name="T22" fmla="*/ 135 w 334"/>
                <a:gd name="T23" fmla="*/ 504 h 547"/>
                <a:gd name="T24" fmla="*/ 128 w 334"/>
                <a:gd name="T25" fmla="*/ 517 h 547"/>
                <a:gd name="T26" fmla="*/ 95 w 334"/>
                <a:gd name="T27" fmla="*/ 540 h 547"/>
                <a:gd name="T28" fmla="*/ 56 w 334"/>
                <a:gd name="T29" fmla="*/ 547 h 547"/>
                <a:gd name="T30" fmla="*/ 27 w 334"/>
                <a:gd name="T31" fmla="*/ 531 h 547"/>
                <a:gd name="T32" fmla="*/ 1 w 334"/>
                <a:gd name="T33" fmla="*/ 504 h 547"/>
                <a:gd name="T34" fmla="*/ 0 w 334"/>
                <a:gd name="T35" fmla="*/ 484 h 547"/>
                <a:gd name="T36" fmla="*/ 16 w 334"/>
                <a:gd name="T37" fmla="*/ 473 h 547"/>
                <a:gd name="T38" fmla="*/ 61 w 334"/>
                <a:gd name="T39" fmla="*/ 480 h 547"/>
                <a:gd name="T40" fmla="*/ 101 w 334"/>
                <a:gd name="T41" fmla="*/ 470 h 547"/>
                <a:gd name="T42" fmla="*/ 111 w 334"/>
                <a:gd name="T43" fmla="*/ 457 h 547"/>
                <a:gd name="T44" fmla="*/ 151 w 334"/>
                <a:gd name="T45" fmla="*/ 439 h 547"/>
                <a:gd name="T46" fmla="*/ 219 w 334"/>
                <a:gd name="T47" fmla="*/ 391 h 547"/>
                <a:gd name="T48" fmla="*/ 270 w 334"/>
                <a:gd name="T49" fmla="*/ 351 h 547"/>
                <a:gd name="T50" fmla="*/ 285 w 334"/>
                <a:gd name="T51" fmla="*/ 304 h 547"/>
                <a:gd name="T52" fmla="*/ 270 w 334"/>
                <a:gd name="T53" fmla="*/ 228 h 547"/>
                <a:gd name="T54" fmla="*/ 219 w 334"/>
                <a:gd name="T55" fmla="*/ 147 h 547"/>
                <a:gd name="T56" fmla="*/ 156 w 334"/>
                <a:gd name="T57" fmla="*/ 109 h 547"/>
                <a:gd name="T58" fmla="*/ 111 w 334"/>
                <a:gd name="T59" fmla="*/ 99 h 547"/>
                <a:gd name="T60" fmla="*/ 95 w 334"/>
                <a:gd name="T61" fmla="*/ 62 h 547"/>
                <a:gd name="T62" fmla="*/ 95 w 334"/>
                <a:gd name="T63" fmla="*/ 2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4" h="547">
                  <a:moveTo>
                    <a:pt x="95" y="20"/>
                  </a:moveTo>
                  <a:lnTo>
                    <a:pt x="124" y="0"/>
                  </a:lnTo>
                  <a:lnTo>
                    <a:pt x="198" y="20"/>
                  </a:lnTo>
                  <a:lnTo>
                    <a:pt x="243" y="73"/>
                  </a:lnTo>
                  <a:lnTo>
                    <a:pt x="270" y="139"/>
                  </a:lnTo>
                  <a:lnTo>
                    <a:pt x="304" y="207"/>
                  </a:lnTo>
                  <a:lnTo>
                    <a:pt x="334" y="281"/>
                  </a:lnTo>
                  <a:lnTo>
                    <a:pt x="332" y="315"/>
                  </a:lnTo>
                  <a:lnTo>
                    <a:pt x="306" y="359"/>
                  </a:lnTo>
                  <a:lnTo>
                    <a:pt x="219" y="430"/>
                  </a:lnTo>
                  <a:lnTo>
                    <a:pt x="137" y="480"/>
                  </a:lnTo>
                  <a:lnTo>
                    <a:pt x="135" y="504"/>
                  </a:lnTo>
                  <a:lnTo>
                    <a:pt x="128" y="517"/>
                  </a:lnTo>
                  <a:lnTo>
                    <a:pt x="95" y="540"/>
                  </a:lnTo>
                  <a:lnTo>
                    <a:pt x="56" y="547"/>
                  </a:lnTo>
                  <a:lnTo>
                    <a:pt x="27" y="531"/>
                  </a:lnTo>
                  <a:lnTo>
                    <a:pt x="1" y="504"/>
                  </a:lnTo>
                  <a:lnTo>
                    <a:pt x="0" y="484"/>
                  </a:lnTo>
                  <a:lnTo>
                    <a:pt x="16" y="473"/>
                  </a:lnTo>
                  <a:lnTo>
                    <a:pt x="61" y="480"/>
                  </a:lnTo>
                  <a:lnTo>
                    <a:pt x="101" y="470"/>
                  </a:lnTo>
                  <a:lnTo>
                    <a:pt x="111" y="457"/>
                  </a:lnTo>
                  <a:lnTo>
                    <a:pt x="151" y="439"/>
                  </a:lnTo>
                  <a:lnTo>
                    <a:pt x="219" y="391"/>
                  </a:lnTo>
                  <a:lnTo>
                    <a:pt x="270" y="351"/>
                  </a:lnTo>
                  <a:lnTo>
                    <a:pt x="285" y="304"/>
                  </a:lnTo>
                  <a:lnTo>
                    <a:pt x="270" y="228"/>
                  </a:lnTo>
                  <a:lnTo>
                    <a:pt x="219" y="147"/>
                  </a:lnTo>
                  <a:lnTo>
                    <a:pt x="156" y="109"/>
                  </a:lnTo>
                  <a:lnTo>
                    <a:pt x="111" y="99"/>
                  </a:lnTo>
                  <a:lnTo>
                    <a:pt x="95" y="62"/>
                  </a:lnTo>
                  <a:lnTo>
                    <a:pt x="95" y="2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 name="Freeform 62">
              <a:extLst>
                <a:ext uri="{FF2B5EF4-FFF2-40B4-BE49-F238E27FC236}">
                  <a16:creationId xmlns:a16="http://schemas.microsoft.com/office/drawing/2014/main" id="{278E63F1-F400-45C8-9901-C3338656B844}"/>
                </a:ext>
              </a:extLst>
            </p:cNvPr>
            <p:cNvSpPr>
              <a:spLocks/>
            </p:cNvSpPr>
            <p:nvPr/>
          </p:nvSpPr>
          <p:spPr bwMode="auto">
            <a:xfrm flipH="1">
              <a:off x="4189" y="2865"/>
              <a:ext cx="170" cy="352"/>
            </a:xfrm>
            <a:custGeom>
              <a:avLst/>
              <a:gdLst>
                <a:gd name="T0" fmla="*/ 25 w 275"/>
                <a:gd name="T1" fmla="*/ 98 h 538"/>
                <a:gd name="T2" fmla="*/ 0 w 275"/>
                <a:gd name="T3" fmla="*/ 52 h 538"/>
                <a:gd name="T4" fmla="*/ 8 w 275"/>
                <a:gd name="T5" fmla="*/ 11 h 538"/>
                <a:gd name="T6" fmla="*/ 34 w 275"/>
                <a:gd name="T7" fmla="*/ 0 h 538"/>
                <a:gd name="T8" fmla="*/ 61 w 275"/>
                <a:gd name="T9" fmla="*/ 7 h 538"/>
                <a:gd name="T10" fmla="*/ 106 w 275"/>
                <a:gd name="T11" fmla="*/ 40 h 538"/>
                <a:gd name="T12" fmla="*/ 142 w 275"/>
                <a:gd name="T13" fmla="*/ 98 h 538"/>
                <a:gd name="T14" fmla="*/ 196 w 275"/>
                <a:gd name="T15" fmla="*/ 200 h 538"/>
                <a:gd name="T16" fmla="*/ 237 w 275"/>
                <a:gd name="T17" fmla="*/ 261 h 538"/>
                <a:gd name="T18" fmla="*/ 264 w 275"/>
                <a:gd name="T19" fmla="*/ 322 h 538"/>
                <a:gd name="T20" fmla="*/ 275 w 275"/>
                <a:gd name="T21" fmla="*/ 354 h 538"/>
                <a:gd name="T22" fmla="*/ 254 w 275"/>
                <a:gd name="T23" fmla="*/ 377 h 538"/>
                <a:gd name="T24" fmla="*/ 193 w 275"/>
                <a:gd name="T25" fmla="*/ 383 h 538"/>
                <a:gd name="T26" fmla="*/ 119 w 275"/>
                <a:gd name="T27" fmla="*/ 401 h 538"/>
                <a:gd name="T28" fmla="*/ 88 w 275"/>
                <a:gd name="T29" fmla="*/ 417 h 538"/>
                <a:gd name="T30" fmla="*/ 74 w 275"/>
                <a:gd name="T31" fmla="*/ 464 h 538"/>
                <a:gd name="T32" fmla="*/ 88 w 275"/>
                <a:gd name="T33" fmla="*/ 484 h 538"/>
                <a:gd name="T34" fmla="*/ 79 w 275"/>
                <a:gd name="T35" fmla="*/ 516 h 538"/>
                <a:gd name="T36" fmla="*/ 38 w 275"/>
                <a:gd name="T37" fmla="*/ 538 h 538"/>
                <a:gd name="T38" fmla="*/ 32 w 275"/>
                <a:gd name="T39" fmla="*/ 522 h 538"/>
                <a:gd name="T40" fmla="*/ 11 w 275"/>
                <a:gd name="T41" fmla="*/ 495 h 538"/>
                <a:gd name="T42" fmla="*/ 8 w 275"/>
                <a:gd name="T43" fmla="*/ 457 h 538"/>
                <a:gd name="T44" fmla="*/ 25 w 275"/>
                <a:gd name="T45" fmla="*/ 437 h 538"/>
                <a:gd name="T46" fmla="*/ 59 w 275"/>
                <a:gd name="T47" fmla="*/ 408 h 538"/>
                <a:gd name="T48" fmla="*/ 106 w 275"/>
                <a:gd name="T49" fmla="*/ 367 h 538"/>
                <a:gd name="T50" fmla="*/ 175 w 275"/>
                <a:gd name="T51" fmla="*/ 354 h 538"/>
                <a:gd name="T52" fmla="*/ 221 w 275"/>
                <a:gd name="T53" fmla="*/ 337 h 538"/>
                <a:gd name="T54" fmla="*/ 209 w 275"/>
                <a:gd name="T55" fmla="*/ 303 h 538"/>
                <a:gd name="T56" fmla="*/ 162 w 275"/>
                <a:gd name="T57" fmla="*/ 248 h 538"/>
                <a:gd name="T58" fmla="*/ 85 w 275"/>
                <a:gd name="T59" fmla="*/ 195 h 538"/>
                <a:gd name="T60" fmla="*/ 34 w 275"/>
                <a:gd name="T61" fmla="*/ 132 h 538"/>
                <a:gd name="T62" fmla="*/ 25 w 275"/>
                <a:gd name="T63" fmla="*/ 9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5" h="538">
                  <a:moveTo>
                    <a:pt x="25" y="98"/>
                  </a:moveTo>
                  <a:lnTo>
                    <a:pt x="0" y="52"/>
                  </a:lnTo>
                  <a:lnTo>
                    <a:pt x="8" y="11"/>
                  </a:lnTo>
                  <a:lnTo>
                    <a:pt x="34" y="0"/>
                  </a:lnTo>
                  <a:lnTo>
                    <a:pt x="61" y="7"/>
                  </a:lnTo>
                  <a:lnTo>
                    <a:pt x="106" y="40"/>
                  </a:lnTo>
                  <a:lnTo>
                    <a:pt x="142" y="98"/>
                  </a:lnTo>
                  <a:lnTo>
                    <a:pt x="196" y="200"/>
                  </a:lnTo>
                  <a:lnTo>
                    <a:pt x="237" y="261"/>
                  </a:lnTo>
                  <a:lnTo>
                    <a:pt x="264" y="322"/>
                  </a:lnTo>
                  <a:lnTo>
                    <a:pt x="275" y="354"/>
                  </a:lnTo>
                  <a:lnTo>
                    <a:pt x="254" y="377"/>
                  </a:lnTo>
                  <a:lnTo>
                    <a:pt x="193" y="383"/>
                  </a:lnTo>
                  <a:lnTo>
                    <a:pt x="119" y="401"/>
                  </a:lnTo>
                  <a:lnTo>
                    <a:pt x="88" y="417"/>
                  </a:lnTo>
                  <a:lnTo>
                    <a:pt x="74" y="464"/>
                  </a:lnTo>
                  <a:lnTo>
                    <a:pt x="88" y="484"/>
                  </a:lnTo>
                  <a:lnTo>
                    <a:pt x="79" y="516"/>
                  </a:lnTo>
                  <a:lnTo>
                    <a:pt x="38" y="538"/>
                  </a:lnTo>
                  <a:lnTo>
                    <a:pt x="32" y="522"/>
                  </a:lnTo>
                  <a:lnTo>
                    <a:pt x="11" y="495"/>
                  </a:lnTo>
                  <a:lnTo>
                    <a:pt x="8" y="457"/>
                  </a:lnTo>
                  <a:lnTo>
                    <a:pt x="25" y="437"/>
                  </a:lnTo>
                  <a:lnTo>
                    <a:pt x="59" y="408"/>
                  </a:lnTo>
                  <a:lnTo>
                    <a:pt x="106" y="367"/>
                  </a:lnTo>
                  <a:lnTo>
                    <a:pt x="175" y="354"/>
                  </a:lnTo>
                  <a:lnTo>
                    <a:pt x="221" y="337"/>
                  </a:lnTo>
                  <a:lnTo>
                    <a:pt x="209" y="303"/>
                  </a:lnTo>
                  <a:lnTo>
                    <a:pt x="162" y="248"/>
                  </a:lnTo>
                  <a:lnTo>
                    <a:pt x="85" y="195"/>
                  </a:lnTo>
                  <a:lnTo>
                    <a:pt x="34" y="132"/>
                  </a:lnTo>
                  <a:lnTo>
                    <a:pt x="25" y="98"/>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402294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10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600"/>
                            </p:stCondLst>
                            <p:childTnLst>
                              <p:par>
                                <p:cTn id="10" presetID="23" presetClass="entr" presetSubtype="16" fill="hold" nodeType="afterEffect">
                                  <p:stCondLst>
                                    <p:cond delay="10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childTnLst>
                                </p:cTn>
                              </p:par>
                            </p:childTnLst>
                          </p:cTn>
                        </p:par>
                        <p:par>
                          <p:cTn id="14" fill="hold">
                            <p:stCondLst>
                              <p:cond delay="1200"/>
                            </p:stCondLst>
                            <p:childTnLst>
                              <p:par>
                                <p:cTn id="15" presetID="2" presetClass="entr" presetSubtype="9" fill="hold" nodeType="afterEffect">
                                  <p:stCondLst>
                                    <p:cond delay="10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1800"/>
                            </p:stCondLst>
                            <p:childTnLst>
                              <p:par>
                                <p:cTn id="20" presetID="2" presetClass="entr" presetSubtype="12" fill="hold" grpId="0" nodeType="afterEffect">
                                  <p:stCondLst>
                                    <p:cond delay="10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ppt_w</p:attrName>
                                        </p:attrNameLst>
                                      </p:cBhvr>
                                      <p:tavLst>
                                        <p:tav tm="0">
                                          <p:val>
                                            <p:fltVal val="0"/>
                                          </p:val>
                                        </p:tav>
                                        <p:tav tm="100000">
                                          <p:val>
                                            <p:strVal val="#ppt_w"/>
                                          </p:val>
                                        </p:tav>
                                      </p:tavLst>
                                    </p:anim>
                                    <p:anim calcmode="lin" valueType="num">
                                      <p:cBhvr>
                                        <p:cTn id="29" dur="500" fill="hold"/>
                                        <p:tgtEl>
                                          <p:spTgt spid="36"/>
                                        </p:tgtEl>
                                        <p:attrNameLst>
                                          <p:attrName>ppt_h</p:attrName>
                                        </p:attrNameLst>
                                      </p:cBhvr>
                                      <p:tavLst>
                                        <p:tav tm="0">
                                          <p:val>
                                            <p:strVal val="#ppt_h"/>
                                          </p:val>
                                        </p:tav>
                                        <p:tav tm="100000">
                                          <p:val>
                                            <p:strVal val="#ppt_h"/>
                                          </p:val>
                                        </p:tav>
                                      </p:tavLst>
                                    </p:anim>
                                  </p:childTnLst>
                                </p:cTn>
                              </p:par>
                            </p:childTnLst>
                          </p:cTn>
                        </p:par>
                        <p:par>
                          <p:cTn id="30" fill="hold">
                            <p:stCondLst>
                              <p:cond delay="500"/>
                            </p:stCondLst>
                            <p:childTnLst>
                              <p:par>
                                <p:cTn id="31" presetID="22" presetClass="entr" presetSubtype="8" fill="hold" nodeType="afterEffect">
                                  <p:stCondLst>
                                    <p:cond delay="100"/>
                                  </p:stCondLst>
                                  <p:childTnLst>
                                    <p:set>
                                      <p:cBhvr>
                                        <p:cTn id="32" dur="1" fill="hold">
                                          <p:stCondLst>
                                            <p:cond delay="0"/>
                                          </p:stCondLst>
                                        </p:cTn>
                                        <p:tgtEl>
                                          <p:spTgt spid="38"/>
                                        </p:tgtEl>
                                        <p:attrNameLst>
                                          <p:attrName>style.visibility</p:attrName>
                                        </p:attrNameLst>
                                      </p:cBhvr>
                                      <p:to>
                                        <p:strVal val="visible"/>
                                      </p:to>
                                    </p:set>
                                    <p:animEffect transition="in" filter="wipe(left)">
                                      <p:cBhvr>
                                        <p:cTn id="33" dur="500"/>
                                        <p:tgtEl>
                                          <p:spTgt spid="38"/>
                                        </p:tgtEl>
                                      </p:cBhvr>
                                    </p:animEffect>
                                  </p:childTnLst>
                                </p:cTn>
                              </p:par>
                            </p:childTnLst>
                          </p:cTn>
                        </p:par>
                        <p:par>
                          <p:cTn id="34" fill="hold">
                            <p:stCondLst>
                              <p:cond delay="1100"/>
                            </p:stCondLst>
                            <p:childTnLst>
                              <p:par>
                                <p:cTn id="35" presetID="2" presetClass="entr" presetSubtype="3" fill="hold" grpId="0" nodeType="afterEffect">
                                  <p:stCondLst>
                                    <p:cond delay="10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1+#ppt_w/2"/>
                                          </p:val>
                                        </p:tav>
                                        <p:tav tm="100000">
                                          <p:val>
                                            <p:strVal val="#ppt_x"/>
                                          </p:val>
                                        </p:tav>
                                      </p:tavLst>
                                    </p:anim>
                                    <p:anim calcmode="lin" valueType="num">
                                      <p:cBhvr additive="base">
                                        <p:cTn id="38"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3" grpId="0" autoUpdateAnimBg="0"/>
      <p:bldP spid="36" grpId="0" autoUpdateAnimBg="0"/>
      <p:bldP spid="3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6004041" cy="715467"/>
          </a:xfrm>
        </p:spPr>
        <p:txBody>
          <a:bodyPr>
            <a:normAutofit/>
          </a:bodyPr>
          <a:lstStyle/>
          <a:p>
            <a:r>
              <a:rPr lang="en-US" altLang="en-US" dirty="0"/>
              <a:t>Phases of Change</a:t>
            </a:r>
            <a:endParaRPr lang="en-US" dirty="0"/>
          </a:p>
        </p:txBody>
      </p:sp>
      <p:sp>
        <p:nvSpPr>
          <p:cNvPr id="82" name="Rectangle 90">
            <a:extLst>
              <a:ext uri="{FF2B5EF4-FFF2-40B4-BE49-F238E27FC236}">
                <a16:creationId xmlns:a16="http://schemas.microsoft.com/office/drawing/2014/main" id="{984CC402-0113-4342-B4C0-46AC9D9E9D75}"/>
              </a:ext>
            </a:extLst>
          </p:cNvPr>
          <p:cNvSpPr>
            <a:spLocks noChangeArrowheads="1"/>
          </p:cNvSpPr>
          <p:nvPr/>
        </p:nvSpPr>
        <p:spPr bwMode="auto">
          <a:xfrm>
            <a:off x="404813" y="1887538"/>
            <a:ext cx="6983412" cy="3751262"/>
          </a:xfrm>
          <a:prstGeom prst="rect">
            <a:avLst/>
          </a:prstGeom>
          <a:solidFill>
            <a:schemeClr val="accent1"/>
          </a:solidFill>
          <a:ln w="5715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dirty="0"/>
          </a:p>
        </p:txBody>
      </p:sp>
      <p:sp>
        <p:nvSpPr>
          <p:cNvPr id="83" name="AutoShape 93">
            <a:extLst>
              <a:ext uri="{FF2B5EF4-FFF2-40B4-BE49-F238E27FC236}">
                <a16:creationId xmlns:a16="http://schemas.microsoft.com/office/drawing/2014/main" id="{3FC61A45-C0A0-46DE-87D6-00B2A68B9B38}"/>
              </a:ext>
            </a:extLst>
          </p:cNvPr>
          <p:cNvSpPr>
            <a:spLocks noChangeArrowheads="1"/>
          </p:cNvSpPr>
          <p:nvPr/>
        </p:nvSpPr>
        <p:spPr bwMode="auto">
          <a:xfrm>
            <a:off x="381000" y="1881188"/>
            <a:ext cx="1208088" cy="3716337"/>
          </a:xfrm>
          <a:prstGeom prst="rightArrow">
            <a:avLst>
              <a:gd name="adj1" fmla="val 71806"/>
              <a:gd name="adj2" fmla="val 54139"/>
            </a:avLst>
          </a:prstGeom>
          <a:solidFill>
            <a:schemeClr val="bg2"/>
          </a:solidFill>
          <a:ln w="127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4" name="Text Box 95">
            <a:extLst>
              <a:ext uri="{FF2B5EF4-FFF2-40B4-BE49-F238E27FC236}">
                <a16:creationId xmlns:a16="http://schemas.microsoft.com/office/drawing/2014/main" id="{0C3A2EA3-EC9F-4896-82F4-4FB5C279FE8D}"/>
              </a:ext>
            </a:extLst>
          </p:cNvPr>
          <p:cNvSpPr txBox="1">
            <a:spLocks noChangeArrowheads="1"/>
          </p:cNvSpPr>
          <p:nvPr/>
        </p:nvSpPr>
        <p:spPr bwMode="auto">
          <a:xfrm>
            <a:off x="639554" y="2952750"/>
            <a:ext cx="338554" cy="1200329"/>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dirty="0">
                <a:latin typeface="Arial" panose="020B0604020202020204" pitchFamily="34" charset="0"/>
              </a:rPr>
              <a:t>P</a:t>
            </a:r>
          </a:p>
          <a:p>
            <a:pPr algn="ctr"/>
            <a:r>
              <a:rPr lang="en-US" altLang="en-US" b="1" dirty="0">
                <a:latin typeface="Arial" panose="020B0604020202020204" pitchFamily="34" charset="0"/>
              </a:rPr>
              <a:t>a</a:t>
            </a:r>
          </a:p>
          <a:p>
            <a:pPr algn="ctr"/>
            <a:r>
              <a:rPr lang="en-US" altLang="en-US" b="1" dirty="0">
                <a:latin typeface="Arial" panose="020B0604020202020204" pitchFamily="34" charset="0"/>
              </a:rPr>
              <a:t>s</a:t>
            </a:r>
          </a:p>
          <a:p>
            <a:pPr algn="ctr"/>
            <a:r>
              <a:rPr lang="en-US" altLang="en-US" b="1" dirty="0">
                <a:latin typeface="Arial" panose="020B0604020202020204" pitchFamily="34" charset="0"/>
              </a:rPr>
              <a:t>t</a:t>
            </a:r>
            <a:endParaRPr lang="en-US" altLang="en-US" sz="2400" dirty="0"/>
          </a:p>
        </p:txBody>
      </p:sp>
      <p:sp>
        <p:nvSpPr>
          <p:cNvPr id="85" name="AutoShape 97">
            <a:extLst>
              <a:ext uri="{FF2B5EF4-FFF2-40B4-BE49-F238E27FC236}">
                <a16:creationId xmlns:a16="http://schemas.microsoft.com/office/drawing/2014/main" id="{0E9C8CB9-AF58-40F2-91D8-0FE52A6E3D28}"/>
              </a:ext>
            </a:extLst>
          </p:cNvPr>
          <p:cNvSpPr>
            <a:spLocks noChangeArrowheads="1"/>
          </p:cNvSpPr>
          <p:nvPr/>
        </p:nvSpPr>
        <p:spPr bwMode="auto">
          <a:xfrm>
            <a:off x="6173788" y="1862138"/>
            <a:ext cx="1208087" cy="3716337"/>
          </a:xfrm>
          <a:prstGeom prst="rightArrow">
            <a:avLst>
              <a:gd name="adj1" fmla="val 71806"/>
              <a:gd name="adj2" fmla="val 54139"/>
            </a:avLst>
          </a:prstGeom>
          <a:solidFill>
            <a:schemeClr val="bg2"/>
          </a:solidFill>
          <a:ln w="127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6" name="Text Box 96">
            <a:extLst>
              <a:ext uri="{FF2B5EF4-FFF2-40B4-BE49-F238E27FC236}">
                <a16:creationId xmlns:a16="http://schemas.microsoft.com/office/drawing/2014/main" id="{58E21368-D995-4D6A-96F2-76AC39979A38}"/>
              </a:ext>
            </a:extLst>
          </p:cNvPr>
          <p:cNvSpPr txBox="1">
            <a:spLocks noChangeArrowheads="1"/>
          </p:cNvSpPr>
          <p:nvPr/>
        </p:nvSpPr>
        <p:spPr bwMode="auto">
          <a:xfrm>
            <a:off x="6471297" y="2740025"/>
            <a:ext cx="325730" cy="1754326"/>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dirty="0">
                <a:latin typeface="Arial" panose="020B0604020202020204" pitchFamily="34" charset="0"/>
              </a:rPr>
              <a:t>F</a:t>
            </a:r>
          </a:p>
          <a:p>
            <a:pPr algn="ctr"/>
            <a:r>
              <a:rPr lang="en-US" altLang="en-US" b="1" dirty="0">
                <a:latin typeface="Arial" panose="020B0604020202020204" pitchFamily="34" charset="0"/>
              </a:rPr>
              <a:t>u</a:t>
            </a:r>
          </a:p>
          <a:p>
            <a:pPr algn="ctr"/>
            <a:r>
              <a:rPr lang="en-US" altLang="en-US" b="1" dirty="0">
                <a:latin typeface="Arial" panose="020B0604020202020204" pitchFamily="34" charset="0"/>
              </a:rPr>
              <a:t>t</a:t>
            </a:r>
          </a:p>
          <a:p>
            <a:pPr algn="ctr"/>
            <a:r>
              <a:rPr lang="en-US" altLang="en-US" b="1" dirty="0">
                <a:latin typeface="Arial" panose="020B0604020202020204" pitchFamily="34" charset="0"/>
              </a:rPr>
              <a:t>u</a:t>
            </a:r>
          </a:p>
          <a:p>
            <a:pPr algn="ctr"/>
            <a:r>
              <a:rPr lang="en-US" altLang="en-US" b="1" dirty="0">
                <a:latin typeface="Arial" panose="020B0604020202020204" pitchFamily="34" charset="0"/>
              </a:rPr>
              <a:t>r</a:t>
            </a:r>
          </a:p>
          <a:p>
            <a:pPr algn="ctr"/>
            <a:r>
              <a:rPr lang="en-US" altLang="en-US" b="1" dirty="0">
                <a:latin typeface="Arial" panose="020B0604020202020204" pitchFamily="34" charset="0"/>
              </a:rPr>
              <a:t>e</a:t>
            </a:r>
            <a:endParaRPr lang="en-US" altLang="en-US" sz="2400" dirty="0"/>
          </a:p>
        </p:txBody>
      </p:sp>
      <p:grpSp>
        <p:nvGrpSpPr>
          <p:cNvPr id="87" name="Group 158">
            <a:extLst>
              <a:ext uri="{FF2B5EF4-FFF2-40B4-BE49-F238E27FC236}">
                <a16:creationId xmlns:a16="http://schemas.microsoft.com/office/drawing/2014/main" id="{A087B9E0-EF38-4887-B9B2-56FCD2F4EFD1}"/>
              </a:ext>
            </a:extLst>
          </p:cNvPr>
          <p:cNvGrpSpPr>
            <a:grpSpLocks/>
          </p:cNvGrpSpPr>
          <p:nvPr/>
        </p:nvGrpSpPr>
        <p:grpSpPr bwMode="auto">
          <a:xfrm>
            <a:off x="1608138" y="1843088"/>
            <a:ext cx="4540250" cy="3787775"/>
            <a:chOff x="1467" y="1285"/>
            <a:chExt cx="2860" cy="2386"/>
          </a:xfrm>
        </p:grpSpPr>
        <p:sp>
          <p:nvSpPr>
            <p:cNvPr id="88" name="Line 91">
              <a:extLst>
                <a:ext uri="{FF2B5EF4-FFF2-40B4-BE49-F238E27FC236}">
                  <a16:creationId xmlns:a16="http://schemas.microsoft.com/office/drawing/2014/main" id="{5BA33442-BD13-4769-951E-6FB5F06A511C}"/>
                </a:ext>
              </a:extLst>
            </p:cNvPr>
            <p:cNvSpPr>
              <a:spLocks noChangeShapeType="1"/>
            </p:cNvSpPr>
            <p:nvPr/>
          </p:nvSpPr>
          <p:spPr bwMode="auto">
            <a:xfrm flipH="1">
              <a:off x="1467" y="1285"/>
              <a:ext cx="1" cy="2375"/>
            </a:xfrm>
            <a:prstGeom prst="line">
              <a:avLst/>
            </a:prstGeom>
            <a:noFill/>
            <a:ln w="127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9" name="Line 98">
              <a:extLst>
                <a:ext uri="{FF2B5EF4-FFF2-40B4-BE49-F238E27FC236}">
                  <a16:creationId xmlns:a16="http://schemas.microsoft.com/office/drawing/2014/main" id="{CBF9DE12-6781-435C-8C8E-B457A344EB3A}"/>
                </a:ext>
              </a:extLst>
            </p:cNvPr>
            <p:cNvSpPr>
              <a:spLocks noChangeShapeType="1"/>
            </p:cNvSpPr>
            <p:nvPr/>
          </p:nvSpPr>
          <p:spPr bwMode="auto">
            <a:xfrm flipH="1">
              <a:off x="4326" y="1285"/>
              <a:ext cx="1" cy="2375"/>
            </a:xfrm>
            <a:prstGeom prst="line">
              <a:avLst/>
            </a:prstGeom>
            <a:noFill/>
            <a:ln w="127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0" name="Line 99">
              <a:extLst>
                <a:ext uri="{FF2B5EF4-FFF2-40B4-BE49-F238E27FC236}">
                  <a16:creationId xmlns:a16="http://schemas.microsoft.com/office/drawing/2014/main" id="{9F700F44-46DC-4F6E-A653-CE099198C457}"/>
                </a:ext>
              </a:extLst>
            </p:cNvPr>
            <p:cNvSpPr>
              <a:spLocks noChangeShapeType="1"/>
            </p:cNvSpPr>
            <p:nvPr/>
          </p:nvSpPr>
          <p:spPr bwMode="auto">
            <a:xfrm flipH="1">
              <a:off x="2835" y="1296"/>
              <a:ext cx="1" cy="2375"/>
            </a:xfrm>
            <a:prstGeom prst="line">
              <a:avLst/>
            </a:prstGeom>
            <a:noFill/>
            <a:ln w="127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1" name="Line 100">
              <a:extLst>
                <a:ext uri="{FF2B5EF4-FFF2-40B4-BE49-F238E27FC236}">
                  <a16:creationId xmlns:a16="http://schemas.microsoft.com/office/drawing/2014/main" id="{035CD227-0081-4A76-BDC6-8550666BF025}"/>
                </a:ext>
              </a:extLst>
            </p:cNvPr>
            <p:cNvSpPr>
              <a:spLocks noChangeShapeType="1"/>
            </p:cNvSpPr>
            <p:nvPr/>
          </p:nvSpPr>
          <p:spPr bwMode="auto">
            <a:xfrm>
              <a:off x="1467" y="2484"/>
              <a:ext cx="2860" cy="0"/>
            </a:xfrm>
            <a:prstGeom prst="line">
              <a:avLst/>
            </a:prstGeom>
            <a:noFill/>
            <a:ln w="127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92" name="Text Box 101">
            <a:extLst>
              <a:ext uri="{FF2B5EF4-FFF2-40B4-BE49-F238E27FC236}">
                <a16:creationId xmlns:a16="http://schemas.microsoft.com/office/drawing/2014/main" id="{98DC7CCE-6FEE-457E-B6AD-7A646545B4B1}"/>
              </a:ext>
            </a:extLst>
          </p:cNvPr>
          <p:cNvSpPr txBox="1">
            <a:spLocks noChangeArrowheads="1"/>
          </p:cNvSpPr>
          <p:nvPr/>
        </p:nvSpPr>
        <p:spPr bwMode="auto">
          <a:xfrm>
            <a:off x="1630363" y="5203825"/>
            <a:ext cx="13292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Resistance</a:t>
            </a:r>
            <a:endParaRPr lang="en-US" altLang="en-US" sz="2400" dirty="0"/>
          </a:p>
        </p:txBody>
      </p:sp>
      <p:sp>
        <p:nvSpPr>
          <p:cNvPr id="93" name="Text Box 102">
            <a:extLst>
              <a:ext uri="{FF2B5EF4-FFF2-40B4-BE49-F238E27FC236}">
                <a16:creationId xmlns:a16="http://schemas.microsoft.com/office/drawing/2014/main" id="{FA7AD440-2850-414C-ABC4-30883BCA2901}"/>
              </a:ext>
            </a:extLst>
          </p:cNvPr>
          <p:cNvSpPr txBox="1">
            <a:spLocks noChangeArrowheads="1"/>
          </p:cNvSpPr>
          <p:nvPr/>
        </p:nvSpPr>
        <p:spPr bwMode="auto">
          <a:xfrm>
            <a:off x="1630363" y="1873250"/>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Denial</a:t>
            </a:r>
            <a:endParaRPr lang="en-US" altLang="en-US" sz="2400" dirty="0"/>
          </a:p>
        </p:txBody>
      </p:sp>
      <p:sp>
        <p:nvSpPr>
          <p:cNvPr id="94" name="Text Box 103">
            <a:extLst>
              <a:ext uri="{FF2B5EF4-FFF2-40B4-BE49-F238E27FC236}">
                <a16:creationId xmlns:a16="http://schemas.microsoft.com/office/drawing/2014/main" id="{A127D00E-910E-41E9-BD96-D81B01BBA2E4}"/>
              </a:ext>
            </a:extLst>
          </p:cNvPr>
          <p:cNvSpPr txBox="1">
            <a:spLocks noChangeArrowheads="1"/>
          </p:cNvSpPr>
          <p:nvPr/>
        </p:nvSpPr>
        <p:spPr bwMode="auto">
          <a:xfrm>
            <a:off x="4576891" y="1873250"/>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Commitment</a:t>
            </a:r>
            <a:endParaRPr lang="en-US" altLang="en-US" sz="2400" dirty="0"/>
          </a:p>
        </p:txBody>
      </p:sp>
      <p:grpSp>
        <p:nvGrpSpPr>
          <p:cNvPr id="95" name="Group 149">
            <a:extLst>
              <a:ext uri="{FF2B5EF4-FFF2-40B4-BE49-F238E27FC236}">
                <a16:creationId xmlns:a16="http://schemas.microsoft.com/office/drawing/2014/main" id="{5FA94602-B157-44A6-92D7-E075CE0F3683}"/>
              </a:ext>
            </a:extLst>
          </p:cNvPr>
          <p:cNvGrpSpPr>
            <a:grpSpLocks/>
          </p:cNvGrpSpPr>
          <p:nvPr/>
        </p:nvGrpSpPr>
        <p:grpSpPr bwMode="auto">
          <a:xfrm>
            <a:off x="1743075" y="2309813"/>
            <a:ext cx="1160463" cy="1430337"/>
            <a:chOff x="1552" y="1579"/>
            <a:chExt cx="731" cy="901"/>
          </a:xfrm>
        </p:grpSpPr>
        <p:sp>
          <p:nvSpPr>
            <p:cNvPr id="96" name="Line 137">
              <a:extLst>
                <a:ext uri="{FF2B5EF4-FFF2-40B4-BE49-F238E27FC236}">
                  <a16:creationId xmlns:a16="http://schemas.microsoft.com/office/drawing/2014/main" id="{C325C0C2-545B-44EE-95C4-5B664152A2ED}"/>
                </a:ext>
              </a:extLst>
            </p:cNvPr>
            <p:cNvSpPr>
              <a:spLocks noChangeShapeType="1"/>
            </p:cNvSpPr>
            <p:nvPr/>
          </p:nvSpPr>
          <p:spPr bwMode="auto">
            <a:xfrm rot="3295478">
              <a:off x="2109" y="2363"/>
              <a:ext cx="75" cy="113"/>
            </a:xfrm>
            <a:prstGeom prst="line">
              <a:avLst/>
            </a:prstGeom>
            <a:noFill/>
            <a:ln w="76200">
              <a:solidFill>
                <a:schemeClr val="bg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7" name="Freeform 146">
              <a:extLst>
                <a:ext uri="{FF2B5EF4-FFF2-40B4-BE49-F238E27FC236}">
                  <a16:creationId xmlns:a16="http://schemas.microsoft.com/office/drawing/2014/main" id="{2493297F-BAB8-484F-8DFC-7A7B5E7CA778}"/>
                </a:ext>
              </a:extLst>
            </p:cNvPr>
            <p:cNvSpPr>
              <a:spLocks/>
            </p:cNvSpPr>
            <p:nvPr/>
          </p:nvSpPr>
          <p:spPr bwMode="auto">
            <a:xfrm>
              <a:off x="1552" y="1579"/>
              <a:ext cx="731" cy="901"/>
            </a:xfrm>
            <a:custGeom>
              <a:avLst/>
              <a:gdLst>
                <a:gd name="T0" fmla="*/ 576 w 731"/>
                <a:gd name="T1" fmla="*/ 901 h 901"/>
                <a:gd name="T2" fmla="*/ 635 w 731"/>
                <a:gd name="T3" fmla="*/ 320 h 901"/>
                <a:gd name="T4" fmla="*/ 0 w 731"/>
                <a:gd name="T5" fmla="*/ 0 h 901"/>
              </a:gdLst>
              <a:ahLst/>
              <a:cxnLst>
                <a:cxn ang="0">
                  <a:pos x="T0" y="T1"/>
                </a:cxn>
                <a:cxn ang="0">
                  <a:pos x="T2" y="T3"/>
                </a:cxn>
                <a:cxn ang="0">
                  <a:pos x="T4" y="T5"/>
                </a:cxn>
              </a:cxnLst>
              <a:rect l="0" t="0" r="r" b="b"/>
              <a:pathLst>
                <a:path w="731" h="901">
                  <a:moveTo>
                    <a:pt x="576" y="901"/>
                  </a:moveTo>
                  <a:cubicBezTo>
                    <a:pt x="653" y="685"/>
                    <a:pt x="731" y="470"/>
                    <a:pt x="635" y="320"/>
                  </a:cubicBezTo>
                  <a:cubicBezTo>
                    <a:pt x="539" y="170"/>
                    <a:pt x="106" y="53"/>
                    <a:pt x="0" y="0"/>
                  </a:cubicBezTo>
                </a:path>
              </a:pathLst>
            </a:custGeom>
            <a:noFill/>
            <a:ln w="381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98" name="Group 156">
            <a:extLst>
              <a:ext uri="{FF2B5EF4-FFF2-40B4-BE49-F238E27FC236}">
                <a16:creationId xmlns:a16="http://schemas.microsoft.com/office/drawing/2014/main" id="{C064184A-F673-41EB-A06E-7A34FD786AD6}"/>
              </a:ext>
            </a:extLst>
          </p:cNvPr>
          <p:cNvGrpSpPr>
            <a:grpSpLocks/>
          </p:cNvGrpSpPr>
          <p:nvPr/>
        </p:nvGrpSpPr>
        <p:grpSpPr bwMode="auto">
          <a:xfrm>
            <a:off x="4621213" y="2208213"/>
            <a:ext cx="1304925" cy="1531937"/>
            <a:chOff x="3365" y="1515"/>
            <a:chExt cx="822" cy="965"/>
          </a:xfrm>
        </p:grpSpPr>
        <p:sp>
          <p:nvSpPr>
            <p:cNvPr id="99" name="Line 141">
              <a:extLst>
                <a:ext uri="{FF2B5EF4-FFF2-40B4-BE49-F238E27FC236}">
                  <a16:creationId xmlns:a16="http://schemas.microsoft.com/office/drawing/2014/main" id="{13770C86-63BA-480A-A5FB-45683B015ED4}"/>
                </a:ext>
              </a:extLst>
            </p:cNvPr>
            <p:cNvSpPr>
              <a:spLocks noChangeShapeType="1"/>
            </p:cNvSpPr>
            <p:nvPr/>
          </p:nvSpPr>
          <p:spPr bwMode="auto">
            <a:xfrm rot="-5000754">
              <a:off x="4089" y="1503"/>
              <a:ext cx="86" cy="110"/>
            </a:xfrm>
            <a:prstGeom prst="line">
              <a:avLst/>
            </a:prstGeom>
            <a:noFill/>
            <a:ln w="76200">
              <a:solidFill>
                <a:schemeClr val="bg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0" name="Freeform 147">
              <a:extLst>
                <a:ext uri="{FF2B5EF4-FFF2-40B4-BE49-F238E27FC236}">
                  <a16:creationId xmlns:a16="http://schemas.microsoft.com/office/drawing/2014/main" id="{1858C056-4D49-4C06-963E-498BA9DF80F2}"/>
                </a:ext>
              </a:extLst>
            </p:cNvPr>
            <p:cNvSpPr>
              <a:spLocks/>
            </p:cNvSpPr>
            <p:nvPr/>
          </p:nvSpPr>
          <p:spPr bwMode="auto">
            <a:xfrm flipH="1">
              <a:off x="3365" y="1579"/>
              <a:ext cx="731" cy="901"/>
            </a:xfrm>
            <a:custGeom>
              <a:avLst/>
              <a:gdLst>
                <a:gd name="T0" fmla="*/ 576 w 731"/>
                <a:gd name="T1" fmla="*/ 901 h 901"/>
                <a:gd name="T2" fmla="*/ 635 w 731"/>
                <a:gd name="T3" fmla="*/ 320 h 901"/>
                <a:gd name="T4" fmla="*/ 0 w 731"/>
                <a:gd name="T5" fmla="*/ 0 h 901"/>
              </a:gdLst>
              <a:ahLst/>
              <a:cxnLst>
                <a:cxn ang="0">
                  <a:pos x="T0" y="T1"/>
                </a:cxn>
                <a:cxn ang="0">
                  <a:pos x="T2" y="T3"/>
                </a:cxn>
                <a:cxn ang="0">
                  <a:pos x="T4" y="T5"/>
                </a:cxn>
              </a:cxnLst>
              <a:rect l="0" t="0" r="r" b="b"/>
              <a:pathLst>
                <a:path w="731" h="901">
                  <a:moveTo>
                    <a:pt x="576" y="901"/>
                  </a:moveTo>
                  <a:cubicBezTo>
                    <a:pt x="653" y="685"/>
                    <a:pt x="731" y="470"/>
                    <a:pt x="635" y="320"/>
                  </a:cubicBezTo>
                  <a:cubicBezTo>
                    <a:pt x="539" y="170"/>
                    <a:pt x="106" y="53"/>
                    <a:pt x="0" y="0"/>
                  </a:cubicBezTo>
                </a:path>
              </a:pathLst>
            </a:custGeom>
            <a:noFill/>
            <a:ln w="381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101" name="Group 152">
            <a:extLst>
              <a:ext uri="{FF2B5EF4-FFF2-40B4-BE49-F238E27FC236}">
                <a16:creationId xmlns:a16="http://schemas.microsoft.com/office/drawing/2014/main" id="{ADF770E2-C555-44C7-BE5A-DC90F8D0DC93}"/>
              </a:ext>
            </a:extLst>
          </p:cNvPr>
          <p:cNvGrpSpPr>
            <a:grpSpLocks/>
          </p:cNvGrpSpPr>
          <p:nvPr/>
        </p:nvGrpSpPr>
        <p:grpSpPr bwMode="auto">
          <a:xfrm>
            <a:off x="2374900" y="3760788"/>
            <a:ext cx="1389063" cy="1346200"/>
            <a:chOff x="1962" y="2480"/>
            <a:chExt cx="875" cy="848"/>
          </a:xfrm>
        </p:grpSpPr>
        <p:sp>
          <p:nvSpPr>
            <p:cNvPr id="102" name="Freeform 150">
              <a:extLst>
                <a:ext uri="{FF2B5EF4-FFF2-40B4-BE49-F238E27FC236}">
                  <a16:creationId xmlns:a16="http://schemas.microsoft.com/office/drawing/2014/main" id="{B9C7DF3D-2C5D-414B-B310-00AB147DF331}"/>
                </a:ext>
              </a:extLst>
            </p:cNvPr>
            <p:cNvSpPr>
              <a:spLocks/>
            </p:cNvSpPr>
            <p:nvPr/>
          </p:nvSpPr>
          <p:spPr bwMode="auto">
            <a:xfrm>
              <a:off x="1962" y="2480"/>
              <a:ext cx="875" cy="829"/>
            </a:xfrm>
            <a:custGeom>
              <a:avLst/>
              <a:gdLst>
                <a:gd name="T0" fmla="*/ 166 w 875"/>
                <a:gd name="T1" fmla="*/ 0 h 829"/>
                <a:gd name="T2" fmla="*/ 118 w 875"/>
                <a:gd name="T3" fmla="*/ 693 h 829"/>
                <a:gd name="T4" fmla="*/ 875 w 875"/>
                <a:gd name="T5" fmla="*/ 816 h 829"/>
              </a:gdLst>
              <a:ahLst/>
              <a:cxnLst>
                <a:cxn ang="0">
                  <a:pos x="T0" y="T1"/>
                </a:cxn>
                <a:cxn ang="0">
                  <a:pos x="T2" y="T3"/>
                </a:cxn>
                <a:cxn ang="0">
                  <a:pos x="T4" y="T5"/>
                </a:cxn>
              </a:cxnLst>
              <a:rect l="0" t="0" r="r" b="b"/>
              <a:pathLst>
                <a:path w="875" h="829">
                  <a:moveTo>
                    <a:pt x="166" y="0"/>
                  </a:moveTo>
                  <a:cubicBezTo>
                    <a:pt x="83" y="278"/>
                    <a:pt x="0" y="557"/>
                    <a:pt x="118" y="693"/>
                  </a:cubicBezTo>
                  <a:cubicBezTo>
                    <a:pt x="236" y="829"/>
                    <a:pt x="555" y="822"/>
                    <a:pt x="875" y="816"/>
                  </a:cubicBezTo>
                </a:path>
              </a:pathLst>
            </a:custGeom>
            <a:noFill/>
            <a:ln w="381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 name="Line 151">
              <a:extLst>
                <a:ext uri="{FF2B5EF4-FFF2-40B4-BE49-F238E27FC236}">
                  <a16:creationId xmlns:a16="http://schemas.microsoft.com/office/drawing/2014/main" id="{17C70D8A-6EFC-499B-838C-22733FE57A9C}"/>
                </a:ext>
              </a:extLst>
            </p:cNvPr>
            <p:cNvSpPr>
              <a:spLocks noChangeShapeType="1"/>
            </p:cNvSpPr>
            <p:nvPr/>
          </p:nvSpPr>
          <p:spPr bwMode="auto">
            <a:xfrm rot="-2840457">
              <a:off x="2728" y="3231"/>
              <a:ext cx="85" cy="109"/>
            </a:xfrm>
            <a:prstGeom prst="line">
              <a:avLst/>
            </a:prstGeom>
            <a:noFill/>
            <a:ln w="76200">
              <a:solidFill>
                <a:schemeClr val="bg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104" name="Group 157">
            <a:extLst>
              <a:ext uri="{FF2B5EF4-FFF2-40B4-BE49-F238E27FC236}">
                <a16:creationId xmlns:a16="http://schemas.microsoft.com/office/drawing/2014/main" id="{CA1B818A-63FF-4E44-86AB-BD0C600CA5E5}"/>
              </a:ext>
            </a:extLst>
          </p:cNvPr>
          <p:cNvGrpSpPr>
            <a:grpSpLocks/>
          </p:cNvGrpSpPr>
          <p:nvPr/>
        </p:nvGrpSpPr>
        <p:grpSpPr bwMode="auto">
          <a:xfrm>
            <a:off x="3748088" y="3738563"/>
            <a:ext cx="1389062" cy="1316037"/>
            <a:chOff x="2815" y="2492"/>
            <a:chExt cx="875" cy="829"/>
          </a:xfrm>
        </p:grpSpPr>
        <p:sp>
          <p:nvSpPr>
            <p:cNvPr id="105" name="Line 140">
              <a:extLst>
                <a:ext uri="{FF2B5EF4-FFF2-40B4-BE49-F238E27FC236}">
                  <a16:creationId xmlns:a16="http://schemas.microsoft.com/office/drawing/2014/main" id="{41D16EEE-C0E2-4AE1-A656-C6F07586269C}"/>
                </a:ext>
              </a:extLst>
            </p:cNvPr>
            <p:cNvSpPr>
              <a:spLocks noChangeShapeType="1"/>
            </p:cNvSpPr>
            <p:nvPr/>
          </p:nvSpPr>
          <p:spPr bwMode="auto">
            <a:xfrm rot="-9625488">
              <a:off x="3500" y="2494"/>
              <a:ext cx="86" cy="110"/>
            </a:xfrm>
            <a:prstGeom prst="line">
              <a:avLst/>
            </a:prstGeom>
            <a:noFill/>
            <a:ln w="76200">
              <a:solidFill>
                <a:schemeClr val="bg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6" name="Freeform 155">
              <a:extLst>
                <a:ext uri="{FF2B5EF4-FFF2-40B4-BE49-F238E27FC236}">
                  <a16:creationId xmlns:a16="http://schemas.microsoft.com/office/drawing/2014/main" id="{F86981AC-F7BA-4E1C-A339-35E00E950E7D}"/>
                </a:ext>
              </a:extLst>
            </p:cNvPr>
            <p:cNvSpPr>
              <a:spLocks/>
            </p:cNvSpPr>
            <p:nvPr/>
          </p:nvSpPr>
          <p:spPr bwMode="auto">
            <a:xfrm flipH="1">
              <a:off x="2815" y="2492"/>
              <a:ext cx="875" cy="829"/>
            </a:xfrm>
            <a:custGeom>
              <a:avLst/>
              <a:gdLst>
                <a:gd name="T0" fmla="*/ 166 w 875"/>
                <a:gd name="T1" fmla="*/ 0 h 829"/>
                <a:gd name="T2" fmla="*/ 118 w 875"/>
                <a:gd name="T3" fmla="*/ 693 h 829"/>
                <a:gd name="T4" fmla="*/ 875 w 875"/>
                <a:gd name="T5" fmla="*/ 816 h 829"/>
              </a:gdLst>
              <a:ahLst/>
              <a:cxnLst>
                <a:cxn ang="0">
                  <a:pos x="T0" y="T1"/>
                </a:cxn>
                <a:cxn ang="0">
                  <a:pos x="T2" y="T3"/>
                </a:cxn>
                <a:cxn ang="0">
                  <a:pos x="T4" y="T5"/>
                </a:cxn>
              </a:cxnLst>
              <a:rect l="0" t="0" r="r" b="b"/>
              <a:pathLst>
                <a:path w="875" h="829">
                  <a:moveTo>
                    <a:pt x="166" y="0"/>
                  </a:moveTo>
                  <a:cubicBezTo>
                    <a:pt x="83" y="278"/>
                    <a:pt x="0" y="557"/>
                    <a:pt x="118" y="693"/>
                  </a:cubicBezTo>
                  <a:cubicBezTo>
                    <a:pt x="236" y="829"/>
                    <a:pt x="555" y="822"/>
                    <a:pt x="875" y="816"/>
                  </a:cubicBezTo>
                </a:path>
              </a:pathLst>
            </a:custGeom>
            <a:noFill/>
            <a:ln w="38100" cap="flat" cmpd="sng">
              <a:solidFill>
                <a:schemeClr val="bg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107" name="Text Box 104">
            <a:extLst>
              <a:ext uri="{FF2B5EF4-FFF2-40B4-BE49-F238E27FC236}">
                <a16:creationId xmlns:a16="http://schemas.microsoft.com/office/drawing/2014/main" id="{179695BC-F4FE-45D4-B39F-22FB8422E105}"/>
              </a:ext>
            </a:extLst>
          </p:cNvPr>
          <p:cNvSpPr txBox="1">
            <a:spLocks noChangeArrowheads="1"/>
          </p:cNvSpPr>
          <p:nvPr/>
        </p:nvSpPr>
        <p:spPr bwMode="auto">
          <a:xfrm>
            <a:off x="4725670" y="5191760"/>
            <a:ext cx="14542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Exploration</a:t>
            </a:r>
            <a:endParaRPr lang="en-US" altLang="en-US" sz="2400" dirty="0"/>
          </a:p>
        </p:txBody>
      </p:sp>
      <p:sp>
        <p:nvSpPr>
          <p:cNvPr id="108" name="Rectangle 89">
            <a:extLst>
              <a:ext uri="{FF2B5EF4-FFF2-40B4-BE49-F238E27FC236}">
                <a16:creationId xmlns:a16="http://schemas.microsoft.com/office/drawing/2014/main" id="{7F3AFA58-5A82-4274-9385-A5EEA5F8246C}"/>
              </a:ext>
            </a:extLst>
          </p:cNvPr>
          <p:cNvSpPr>
            <a:spLocks noChangeArrowheads="1"/>
          </p:cNvSpPr>
          <p:nvPr/>
        </p:nvSpPr>
        <p:spPr bwMode="auto">
          <a:xfrm>
            <a:off x="671513" y="6054725"/>
            <a:ext cx="6153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dirty="0">
                <a:solidFill>
                  <a:schemeClr val="tx1">
                    <a:lumMod val="75000"/>
                    <a:lumOff val="25000"/>
                  </a:schemeClr>
                </a:solidFill>
              </a:rPr>
              <a:t>(Figure adapted from Elizabeth Kubler-Ross’ phases of coping)</a:t>
            </a:r>
          </a:p>
        </p:txBody>
      </p:sp>
    </p:spTree>
    <p:extLst>
      <p:ext uri="{BB962C8B-B14F-4D97-AF65-F5344CB8AC3E}">
        <p14:creationId xmlns:p14="http://schemas.microsoft.com/office/powerpoint/2010/main" val="98708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
                                  </p:stCondLst>
                                  <p:childTnLst>
                                    <p:set>
                                      <p:cBhvr>
                                        <p:cTn id="6" dur="1" fill="hold">
                                          <p:stCondLst>
                                            <p:cond delay="0"/>
                                          </p:stCondLst>
                                        </p:cTn>
                                        <p:tgtEl>
                                          <p:spTgt spid="82"/>
                                        </p:tgtEl>
                                        <p:attrNameLst>
                                          <p:attrName>style.visibility</p:attrName>
                                        </p:attrNameLst>
                                      </p:cBhvr>
                                      <p:to>
                                        <p:strVal val="visible"/>
                                      </p:to>
                                    </p:set>
                                    <p:animEffect transition="in" filter="box(out)">
                                      <p:cBhvr>
                                        <p:cTn id="7" dur="500"/>
                                        <p:tgtEl>
                                          <p:spTgt spid="82"/>
                                        </p:tgtEl>
                                      </p:cBhvr>
                                    </p:animEffect>
                                  </p:childTnLst>
                                </p:cTn>
                              </p:par>
                            </p:childTnLst>
                          </p:cTn>
                        </p:par>
                        <p:par>
                          <p:cTn id="8" fill="hold">
                            <p:stCondLst>
                              <p:cond delay="600"/>
                            </p:stCondLst>
                            <p:childTnLst>
                              <p:par>
                                <p:cTn id="9" presetID="22" presetClass="entr" presetSubtype="8" fill="hold" nodeType="afterEffect">
                                  <p:stCondLst>
                                    <p:cond delay="100"/>
                                  </p:stCondLst>
                                  <p:childTnLst>
                                    <p:set>
                                      <p:cBhvr>
                                        <p:cTn id="10" dur="1" fill="hold">
                                          <p:stCondLst>
                                            <p:cond delay="0"/>
                                          </p:stCondLst>
                                        </p:cTn>
                                        <p:tgtEl>
                                          <p:spTgt spid="83"/>
                                        </p:tgtEl>
                                        <p:attrNameLst>
                                          <p:attrName>style.visibility</p:attrName>
                                        </p:attrNameLst>
                                      </p:cBhvr>
                                      <p:to>
                                        <p:strVal val="visible"/>
                                      </p:to>
                                    </p:set>
                                    <p:animEffect transition="in" filter="wipe(left)">
                                      <p:cBhvr>
                                        <p:cTn id="11" dur="500"/>
                                        <p:tgtEl>
                                          <p:spTgt spid="83"/>
                                        </p:tgtEl>
                                      </p:cBhvr>
                                    </p:animEffect>
                                  </p:childTnLst>
                                </p:cTn>
                              </p:par>
                            </p:childTnLst>
                          </p:cTn>
                        </p:par>
                        <p:par>
                          <p:cTn id="12" fill="hold">
                            <p:stCondLst>
                              <p:cond delay="1200"/>
                            </p:stCondLst>
                            <p:childTnLst>
                              <p:par>
                                <p:cTn id="13" presetID="9" presetClass="entr" presetSubtype="0" fill="hold" grpId="0" nodeType="afterEffect">
                                  <p:stCondLst>
                                    <p:cond delay="100"/>
                                  </p:stCondLst>
                                  <p:childTnLst>
                                    <p:set>
                                      <p:cBhvr>
                                        <p:cTn id="14" dur="1" fill="hold">
                                          <p:stCondLst>
                                            <p:cond delay="0"/>
                                          </p:stCondLst>
                                        </p:cTn>
                                        <p:tgtEl>
                                          <p:spTgt spid="84"/>
                                        </p:tgtEl>
                                        <p:attrNameLst>
                                          <p:attrName>style.visibility</p:attrName>
                                        </p:attrNameLst>
                                      </p:cBhvr>
                                      <p:to>
                                        <p:strVal val="visible"/>
                                      </p:to>
                                    </p:set>
                                    <p:animEffect transition="in" filter="dissolve">
                                      <p:cBhvr>
                                        <p:cTn id="15" dur="500"/>
                                        <p:tgtEl>
                                          <p:spTgt spid="84"/>
                                        </p:tgtEl>
                                      </p:cBhvr>
                                    </p:animEffect>
                                  </p:childTnLst>
                                </p:cTn>
                              </p:par>
                            </p:childTnLst>
                          </p:cTn>
                        </p:par>
                        <p:par>
                          <p:cTn id="16" fill="hold">
                            <p:stCondLst>
                              <p:cond delay="1800"/>
                            </p:stCondLst>
                            <p:childTnLst>
                              <p:par>
                                <p:cTn id="17" presetID="22" presetClass="entr" presetSubtype="8" fill="hold" nodeType="afterEffect">
                                  <p:stCondLst>
                                    <p:cond delay="100"/>
                                  </p:stCondLst>
                                  <p:childTnLst>
                                    <p:set>
                                      <p:cBhvr>
                                        <p:cTn id="18" dur="1" fill="hold">
                                          <p:stCondLst>
                                            <p:cond delay="0"/>
                                          </p:stCondLst>
                                        </p:cTn>
                                        <p:tgtEl>
                                          <p:spTgt spid="85"/>
                                        </p:tgtEl>
                                        <p:attrNameLst>
                                          <p:attrName>style.visibility</p:attrName>
                                        </p:attrNameLst>
                                      </p:cBhvr>
                                      <p:to>
                                        <p:strVal val="visible"/>
                                      </p:to>
                                    </p:set>
                                    <p:animEffect transition="in" filter="wipe(left)">
                                      <p:cBhvr>
                                        <p:cTn id="19" dur="500"/>
                                        <p:tgtEl>
                                          <p:spTgt spid="85"/>
                                        </p:tgtEl>
                                      </p:cBhvr>
                                    </p:animEffect>
                                  </p:childTnLst>
                                </p:cTn>
                              </p:par>
                            </p:childTnLst>
                          </p:cTn>
                        </p:par>
                        <p:par>
                          <p:cTn id="20" fill="hold">
                            <p:stCondLst>
                              <p:cond delay="2400"/>
                            </p:stCondLst>
                            <p:childTnLst>
                              <p:par>
                                <p:cTn id="21" presetID="9" presetClass="entr" presetSubtype="0" fill="hold" grpId="0" nodeType="afterEffect">
                                  <p:stCondLst>
                                    <p:cond delay="100"/>
                                  </p:stCondLst>
                                  <p:childTnLst>
                                    <p:set>
                                      <p:cBhvr>
                                        <p:cTn id="22" dur="1" fill="hold">
                                          <p:stCondLst>
                                            <p:cond delay="0"/>
                                          </p:stCondLst>
                                        </p:cTn>
                                        <p:tgtEl>
                                          <p:spTgt spid="86"/>
                                        </p:tgtEl>
                                        <p:attrNameLst>
                                          <p:attrName>style.visibility</p:attrName>
                                        </p:attrNameLst>
                                      </p:cBhvr>
                                      <p:to>
                                        <p:strVal val="visible"/>
                                      </p:to>
                                    </p:set>
                                    <p:animEffect transition="in" filter="dissolve">
                                      <p:cBhvr>
                                        <p:cTn id="23" dur="500"/>
                                        <p:tgtEl>
                                          <p:spTgt spid="86"/>
                                        </p:tgtEl>
                                      </p:cBhvr>
                                    </p:animEffect>
                                  </p:childTnLst>
                                </p:cTn>
                              </p:par>
                            </p:childTnLst>
                          </p:cTn>
                        </p:par>
                        <p:par>
                          <p:cTn id="24" fill="hold">
                            <p:stCondLst>
                              <p:cond delay="3000"/>
                            </p:stCondLst>
                            <p:childTnLst>
                              <p:par>
                                <p:cTn id="25" presetID="4" presetClass="entr" presetSubtype="32" fill="hold" nodeType="afterEffect">
                                  <p:stCondLst>
                                    <p:cond delay="100"/>
                                  </p:stCondLst>
                                  <p:childTnLst>
                                    <p:set>
                                      <p:cBhvr>
                                        <p:cTn id="26" dur="1" fill="hold">
                                          <p:stCondLst>
                                            <p:cond delay="0"/>
                                          </p:stCondLst>
                                        </p:cTn>
                                        <p:tgtEl>
                                          <p:spTgt spid="87"/>
                                        </p:tgtEl>
                                        <p:attrNameLst>
                                          <p:attrName>style.visibility</p:attrName>
                                        </p:attrNameLst>
                                      </p:cBhvr>
                                      <p:to>
                                        <p:strVal val="visible"/>
                                      </p:to>
                                    </p:set>
                                    <p:animEffect transition="in" filter="box(out)">
                                      <p:cBhvr>
                                        <p:cTn id="27" dur="500"/>
                                        <p:tgtEl>
                                          <p:spTgt spid="87"/>
                                        </p:tgtEl>
                                      </p:cBhvr>
                                    </p:animEffect>
                                  </p:childTnLst>
                                </p:cTn>
                              </p:par>
                            </p:childTnLst>
                          </p:cTn>
                        </p:par>
                        <p:par>
                          <p:cTn id="28" fill="hold">
                            <p:stCondLst>
                              <p:cond delay="3600"/>
                            </p:stCondLst>
                            <p:childTnLst>
                              <p:par>
                                <p:cTn id="29" presetID="9" presetClass="entr" presetSubtype="0" fill="hold" grpId="0" nodeType="afterEffect">
                                  <p:stCondLst>
                                    <p:cond delay="100"/>
                                  </p:stCondLst>
                                  <p:childTnLst>
                                    <p:set>
                                      <p:cBhvr>
                                        <p:cTn id="30" dur="1" fill="hold">
                                          <p:stCondLst>
                                            <p:cond delay="0"/>
                                          </p:stCondLst>
                                        </p:cTn>
                                        <p:tgtEl>
                                          <p:spTgt spid="93"/>
                                        </p:tgtEl>
                                        <p:attrNameLst>
                                          <p:attrName>style.visibility</p:attrName>
                                        </p:attrNameLst>
                                      </p:cBhvr>
                                      <p:to>
                                        <p:strVal val="visible"/>
                                      </p:to>
                                    </p:set>
                                    <p:animEffect transition="in" filter="dissolve">
                                      <p:cBhvr>
                                        <p:cTn id="31" dur="500"/>
                                        <p:tgtEl>
                                          <p:spTgt spid="93"/>
                                        </p:tgtEl>
                                      </p:cBhvr>
                                    </p:animEffect>
                                  </p:childTnLst>
                                </p:cTn>
                              </p:par>
                            </p:childTnLst>
                          </p:cTn>
                        </p:par>
                        <p:par>
                          <p:cTn id="32" fill="hold">
                            <p:stCondLst>
                              <p:cond delay="4200"/>
                            </p:stCondLst>
                            <p:childTnLst>
                              <p:par>
                                <p:cTn id="33" presetID="22" presetClass="entr" presetSubtype="1" fill="hold" nodeType="afterEffect">
                                  <p:stCondLst>
                                    <p:cond delay="100"/>
                                  </p:stCondLst>
                                  <p:childTnLst>
                                    <p:set>
                                      <p:cBhvr>
                                        <p:cTn id="34" dur="1" fill="hold">
                                          <p:stCondLst>
                                            <p:cond delay="0"/>
                                          </p:stCondLst>
                                        </p:cTn>
                                        <p:tgtEl>
                                          <p:spTgt spid="95"/>
                                        </p:tgtEl>
                                        <p:attrNameLst>
                                          <p:attrName>style.visibility</p:attrName>
                                        </p:attrNameLst>
                                      </p:cBhvr>
                                      <p:to>
                                        <p:strVal val="visible"/>
                                      </p:to>
                                    </p:set>
                                    <p:animEffect transition="in" filter="wipe(up)">
                                      <p:cBhvr>
                                        <p:cTn id="35" dur="500"/>
                                        <p:tgtEl>
                                          <p:spTgt spid="95"/>
                                        </p:tgtEl>
                                      </p:cBhvr>
                                    </p:animEffect>
                                  </p:childTnLst>
                                </p:cTn>
                              </p:par>
                            </p:childTnLst>
                          </p:cTn>
                        </p:par>
                        <p:par>
                          <p:cTn id="36" fill="hold">
                            <p:stCondLst>
                              <p:cond delay="4800"/>
                            </p:stCondLst>
                            <p:childTnLst>
                              <p:par>
                                <p:cTn id="37" presetID="9" presetClass="entr" presetSubtype="0" fill="hold" grpId="0" nodeType="afterEffect">
                                  <p:stCondLst>
                                    <p:cond delay="100"/>
                                  </p:stCondLst>
                                  <p:childTnLst>
                                    <p:set>
                                      <p:cBhvr>
                                        <p:cTn id="38" dur="1" fill="hold">
                                          <p:stCondLst>
                                            <p:cond delay="0"/>
                                          </p:stCondLst>
                                        </p:cTn>
                                        <p:tgtEl>
                                          <p:spTgt spid="92"/>
                                        </p:tgtEl>
                                        <p:attrNameLst>
                                          <p:attrName>style.visibility</p:attrName>
                                        </p:attrNameLst>
                                      </p:cBhvr>
                                      <p:to>
                                        <p:strVal val="visible"/>
                                      </p:to>
                                    </p:set>
                                    <p:animEffect transition="in" filter="dissolve">
                                      <p:cBhvr>
                                        <p:cTn id="39" dur="500"/>
                                        <p:tgtEl>
                                          <p:spTgt spid="92"/>
                                        </p:tgtEl>
                                      </p:cBhvr>
                                    </p:animEffect>
                                  </p:childTnLst>
                                </p:cTn>
                              </p:par>
                            </p:childTnLst>
                          </p:cTn>
                        </p:par>
                        <p:par>
                          <p:cTn id="40" fill="hold">
                            <p:stCondLst>
                              <p:cond delay="5400"/>
                            </p:stCondLst>
                            <p:childTnLst>
                              <p:par>
                                <p:cTn id="41" presetID="22" presetClass="entr" presetSubtype="8" fill="hold" nodeType="afterEffect">
                                  <p:stCondLst>
                                    <p:cond delay="100"/>
                                  </p:stCondLst>
                                  <p:childTnLst>
                                    <p:set>
                                      <p:cBhvr>
                                        <p:cTn id="42" dur="1" fill="hold">
                                          <p:stCondLst>
                                            <p:cond delay="0"/>
                                          </p:stCondLst>
                                        </p:cTn>
                                        <p:tgtEl>
                                          <p:spTgt spid="101"/>
                                        </p:tgtEl>
                                        <p:attrNameLst>
                                          <p:attrName>style.visibility</p:attrName>
                                        </p:attrNameLst>
                                      </p:cBhvr>
                                      <p:to>
                                        <p:strVal val="visible"/>
                                      </p:to>
                                    </p:set>
                                    <p:animEffect transition="in" filter="wipe(left)">
                                      <p:cBhvr>
                                        <p:cTn id="43" dur="500"/>
                                        <p:tgtEl>
                                          <p:spTgt spid="101"/>
                                        </p:tgtEl>
                                      </p:cBhvr>
                                    </p:animEffect>
                                  </p:childTnLst>
                                </p:cTn>
                              </p:par>
                            </p:childTnLst>
                          </p:cTn>
                        </p:par>
                        <p:par>
                          <p:cTn id="44" fill="hold">
                            <p:stCondLst>
                              <p:cond delay="6000"/>
                            </p:stCondLst>
                            <p:childTnLst>
                              <p:par>
                                <p:cTn id="45" presetID="9" presetClass="entr" presetSubtype="0" fill="hold" grpId="0" nodeType="afterEffect">
                                  <p:stCondLst>
                                    <p:cond delay="0"/>
                                  </p:stCondLst>
                                  <p:childTnLst>
                                    <p:set>
                                      <p:cBhvr>
                                        <p:cTn id="46" dur="1" fill="hold">
                                          <p:stCondLst>
                                            <p:cond delay="0"/>
                                          </p:stCondLst>
                                        </p:cTn>
                                        <p:tgtEl>
                                          <p:spTgt spid="107"/>
                                        </p:tgtEl>
                                        <p:attrNameLst>
                                          <p:attrName>style.visibility</p:attrName>
                                        </p:attrNameLst>
                                      </p:cBhvr>
                                      <p:to>
                                        <p:strVal val="visible"/>
                                      </p:to>
                                    </p:set>
                                    <p:animEffect transition="in" filter="dissolve">
                                      <p:cBhvr>
                                        <p:cTn id="47" dur="500"/>
                                        <p:tgtEl>
                                          <p:spTgt spid="107"/>
                                        </p:tgtEl>
                                      </p:cBhvr>
                                    </p:animEffect>
                                  </p:childTnLst>
                                </p:cTn>
                              </p:par>
                            </p:childTnLst>
                          </p:cTn>
                        </p:par>
                        <p:par>
                          <p:cTn id="48" fill="hold">
                            <p:stCondLst>
                              <p:cond delay="6500"/>
                            </p:stCondLst>
                            <p:childTnLst>
                              <p:par>
                                <p:cTn id="49" presetID="22" presetClass="entr" presetSubtype="4" fill="hold" nodeType="afterEffect">
                                  <p:stCondLst>
                                    <p:cond delay="100"/>
                                  </p:stCondLst>
                                  <p:childTnLst>
                                    <p:set>
                                      <p:cBhvr>
                                        <p:cTn id="50" dur="1" fill="hold">
                                          <p:stCondLst>
                                            <p:cond delay="0"/>
                                          </p:stCondLst>
                                        </p:cTn>
                                        <p:tgtEl>
                                          <p:spTgt spid="104"/>
                                        </p:tgtEl>
                                        <p:attrNameLst>
                                          <p:attrName>style.visibility</p:attrName>
                                        </p:attrNameLst>
                                      </p:cBhvr>
                                      <p:to>
                                        <p:strVal val="visible"/>
                                      </p:to>
                                    </p:set>
                                    <p:animEffect transition="in" filter="wipe(down)">
                                      <p:cBhvr>
                                        <p:cTn id="51" dur="500"/>
                                        <p:tgtEl>
                                          <p:spTgt spid="104"/>
                                        </p:tgtEl>
                                      </p:cBhvr>
                                    </p:animEffect>
                                  </p:childTnLst>
                                </p:cTn>
                              </p:par>
                            </p:childTnLst>
                          </p:cTn>
                        </p:par>
                        <p:par>
                          <p:cTn id="52" fill="hold">
                            <p:stCondLst>
                              <p:cond delay="7100"/>
                            </p:stCondLst>
                            <p:childTnLst>
                              <p:par>
                                <p:cTn id="53" presetID="9" presetClass="entr" presetSubtype="0" fill="hold" grpId="0" nodeType="afterEffect">
                                  <p:stCondLst>
                                    <p:cond delay="100"/>
                                  </p:stCondLst>
                                  <p:childTnLst>
                                    <p:set>
                                      <p:cBhvr>
                                        <p:cTn id="54" dur="1" fill="hold">
                                          <p:stCondLst>
                                            <p:cond delay="0"/>
                                          </p:stCondLst>
                                        </p:cTn>
                                        <p:tgtEl>
                                          <p:spTgt spid="94"/>
                                        </p:tgtEl>
                                        <p:attrNameLst>
                                          <p:attrName>style.visibility</p:attrName>
                                        </p:attrNameLst>
                                      </p:cBhvr>
                                      <p:to>
                                        <p:strVal val="visible"/>
                                      </p:to>
                                    </p:set>
                                    <p:animEffect transition="in" filter="dissolve">
                                      <p:cBhvr>
                                        <p:cTn id="55" dur="500"/>
                                        <p:tgtEl>
                                          <p:spTgt spid="94"/>
                                        </p:tgtEl>
                                      </p:cBhvr>
                                    </p:animEffect>
                                  </p:childTnLst>
                                </p:cTn>
                              </p:par>
                            </p:childTnLst>
                          </p:cTn>
                        </p:par>
                        <p:par>
                          <p:cTn id="56" fill="hold">
                            <p:stCondLst>
                              <p:cond delay="7700"/>
                            </p:stCondLst>
                            <p:childTnLst>
                              <p:par>
                                <p:cTn id="57" presetID="22" presetClass="entr" presetSubtype="4" fill="hold" nodeType="afterEffect">
                                  <p:stCondLst>
                                    <p:cond delay="100"/>
                                  </p:stCondLst>
                                  <p:childTnLst>
                                    <p:set>
                                      <p:cBhvr>
                                        <p:cTn id="58" dur="1" fill="hold">
                                          <p:stCondLst>
                                            <p:cond delay="0"/>
                                          </p:stCondLst>
                                        </p:cTn>
                                        <p:tgtEl>
                                          <p:spTgt spid="98"/>
                                        </p:tgtEl>
                                        <p:attrNameLst>
                                          <p:attrName>style.visibility</p:attrName>
                                        </p:attrNameLst>
                                      </p:cBhvr>
                                      <p:to>
                                        <p:strVal val="visible"/>
                                      </p:to>
                                    </p:set>
                                    <p:animEffect transition="in" filter="wipe(down)">
                                      <p:cBhvr>
                                        <p:cTn id="59"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autoUpdateAnimBg="0"/>
      <p:bldP spid="84" grpId="0" animBg="1" autoUpdateAnimBg="0"/>
      <p:bldP spid="86" grpId="0" animBg="1" autoUpdateAnimBg="0"/>
      <p:bldP spid="92" grpId="0" autoUpdateAnimBg="0"/>
      <p:bldP spid="93" grpId="0" autoUpdateAnimBg="0"/>
      <p:bldP spid="94" grpId="0" autoUpdateAnimBg="0"/>
      <p:bldP spid="1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6347713" cy="1320800"/>
          </a:xfrm>
        </p:spPr>
        <p:txBody>
          <a:bodyPr/>
          <a:lstStyle/>
          <a:p>
            <a:r>
              <a:rPr lang="en-US" dirty="0"/>
              <a:t>The Leader’s Challenge</a:t>
            </a:r>
          </a:p>
        </p:txBody>
      </p:sp>
      <p:sp>
        <p:nvSpPr>
          <p:cNvPr id="3" name="Content Placeholder 2"/>
          <p:cNvSpPr>
            <a:spLocks noGrp="1"/>
          </p:cNvSpPr>
          <p:nvPr>
            <p:ph idx="1"/>
          </p:nvPr>
        </p:nvSpPr>
        <p:spPr>
          <a:xfrm>
            <a:off x="533400" y="1676400"/>
            <a:ext cx="6781800" cy="4850296"/>
          </a:xfrm>
        </p:spPr>
        <p:txBody>
          <a:bodyPr>
            <a:normAutofit fontScale="85000" lnSpcReduction="20000"/>
          </a:bodyPr>
          <a:lstStyle/>
          <a:p>
            <a:r>
              <a:rPr lang="en-US" sz="2400" dirty="0"/>
              <a:t>In today's complex global business environment, it's no longer enough to merely respond to change. </a:t>
            </a:r>
          </a:p>
          <a:p>
            <a:r>
              <a:rPr lang="en-US" sz="2400" dirty="0"/>
              <a:t>Successful leaders must be able to anticipate the impact of:</a:t>
            </a:r>
          </a:p>
          <a:p>
            <a:pPr lvl="1"/>
            <a:r>
              <a:rPr lang="en-US" sz="2100" dirty="0"/>
              <a:t>marketplace adjustments </a:t>
            </a:r>
          </a:p>
          <a:p>
            <a:pPr lvl="1"/>
            <a:r>
              <a:rPr lang="en-US" sz="2100" dirty="0"/>
              <a:t>new regulatory requirements </a:t>
            </a:r>
          </a:p>
          <a:p>
            <a:pPr lvl="1"/>
            <a:r>
              <a:rPr lang="en-US" sz="2100" dirty="0"/>
              <a:t>a change in business strategy </a:t>
            </a:r>
          </a:p>
          <a:p>
            <a:pPr lvl="1"/>
            <a:r>
              <a:rPr lang="en-US" sz="2100" dirty="0"/>
              <a:t>implementation of new technology within their organizations </a:t>
            </a:r>
          </a:p>
          <a:p>
            <a:r>
              <a:rPr lang="en-US" sz="2400" dirty="0"/>
              <a:t>The leader’s challenge is to develop a holistic approach to change:</a:t>
            </a:r>
          </a:p>
          <a:p>
            <a:pPr lvl="1"/>
            <a:r>
              <a:rPr lang="en-US" sz="2100" dirty="0"/>
              <a:t>to create an agile culture that embraces change</a:t>
            </a:r>
          </a:p>
          <a:p>
            <a:pPr lvl="1"/>
            <a:r>
              <a:rPr lang="en-US" sz="2100" dirty="0"/>
              <a:t>while promoting organizational resilience</a:t>
            </a:r>
          </a:p>
          <a:p>
            <a:r>
              <a:rPr lang="en-US" sz="2400" dirty="0"/>
              <a:t>Security needs to be an integrated component of the corporate culture</a:t>
            </a:r>
          </a:p>
        </p:txBody>
      </p:sp>
    </p:spTree>
    <p:extLst>
      <p:ext uri="{BB962C8B-B14F-4D97-AF65-F5344CB8AC3E}">
        <p14:creationId xmlns:p14="http://schemas.microsoft.com/office/powerpoint/2010/main" val="198560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6588805" cy="1295400"/>
          </a:xfrm>
        </p:spPr>
        <p:txBody>
          <a:bodyPr>
            <a:normAutofit/>
          </a:bodyPr>
          <a:lstStyle/>
          <a:p>
            <a:r>
              <a:rPr lang="en-US" dirty="0"/>
              <a:t>Transformational Change: An</a:t>
            </a:r>
            <a:br>
              <a:rPr lang="en-US" dirty="0"/>
            </a:br>
            <a:r>
              <a:rPr lang="en-US" dirty="0"/>
              <a:t>8 Stage Process</a:t>
            </a:r>
          </a:p>
        </p:txBody>
      </p:sp>
      <p:sp>
        <p:nvSpPr>
          <p:cNvPr id="6" name="Text Box 10">
            <a:extLst>
              <a:ext uri="{FF2B5EF4-FFF2-40B4-BE49-F238E27FC236}">
                <a16:creationId xmlns:a16="http://schemas.microsoft.com/office/drawing/2014/main" id="{4DA35543-5C06-4415-9043-B26A334DE08E}"/>
              </a:ext>
            </a:extLst>
          </p:cNvPr>
          <p:cNvSpPr txBox="1">
            <a:spLocks noChangeArrowheads="1"/>
          </p:cNvSpPr>
          <p:nvPr/>
        </p:nvSpPr>
        <p:spPr bwMode="auto">
          <a:xfrm>
            <a:off x="457200" y="2128520"/>
            <a:ext cx="7483349"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marL="514350" indent="-514350">
              <a:spcBef>
                <a:spcPts val="600"/>
              </a:spcBef>
              <a:buAutoNum type="arabicPeriod"/>
            </a:pPr>
            <a:r>
              <a:rPr lang="en-US" altLang="en-US" sz="2600" dirty="0">
                <a:solidFill>
                  <a:schemeClr val="tx1">
                    <a:lumMod val="75000"/>
                    <a:lumOff val="25000"/>
                  </a:schemeClr>
                </a:solidFill>
                <a:latin typeface="+mn-lt"/>
              </a:rPr>
              <a:t>Establish a sense of urgency.</a:t>
            </a:r>
          </a:p>
          <a:p>
            <a:pPr marL="514350" indent="-514350">
              <a:spcBef>
                <a:spcPts val="600"/>
              </a:spcBef>
              <a:buAutoNum type="arabicPeriod"/>
            </a:pPr>
            <a:r>
              <a:rPr lang="en-US" altLang="en-US" sz="2600" dirty="0">
                <a:solidFill>
                  <a:schemeClr val="tx1">
                    <a:lumMod val="75000"/>
                    <a:lumOff val="25000"/>
                  </a:schemeClr>
                </a:solidFill>
                <a:latin typeface="+mn-lt"/>
              </a:rPr>
              <a:t>Create the guiding coalition.</a:t>
            </a:r>
          </a:p>
          <a:p>
            <a:pPr marL="514350" indent="-514350">
              <a:spcBef>
                <a:spcPts val="600"/>
              </a:spcBef>
              <a:buAutoNum type="arabicPeriod"/>
            </a:pPr>
            <a:r>
              <a:rPr lang="en-US" altLang="en-US" sz="2600" dirty="0">
                <a:solidFill>
                  <a:schemeClr val="tx1">
                    <a:lumMod val="75000"/>
                    <a:lumOff val="25000"/>
                  </a:schemeClr>
                </a:solidFill>
                <a:latin typeface="+mn-lt"/>
              </a:rPr>
              <a:t>Develop a vision and strategy.</a:t>
            </a:r>
          </a:p>
          <a:p>
            <a:pPr marL="514350" indent="-514350">
              <a:spcBef>
                <a:spcPts val="600"/>
              </a:spcBef>
              <a:buAutoNum type="arabicPeriod"/>
            </a:pPr>
            <a:r>
              <a:rPr lang="en-US" altLang="en-US" sz="2600" dirty="0">
                <a:solidFill>
                  <a:schemeClr val="tx1">
                    <a:lumMod val="75000"/>
                    <a:lumOff val="25000"/>
                  </a:schemeClr>
                </a:solidFill>
                <a:latin typeface="+mn-lt"/>
              </a:rPr>
              <a:t>Communicate the change vision.</a:t>
            </a:r>
          </a:p>
          <a:p>
            <a:pPr marL="514350" indent="-514350">
              <a:spcBef>
                <a:spcPts val="600"/>
              </a:spcBef>
              <a:buAutoNum type="arabicPeriod"/>
            </a:pPr>
            <a:r>
              <a:rPr lang="en-US" altLang="en-US" sz="2600" dirty="0">
                <a:solidFill>
                  <a:schemeClr val="tx1">
                    <a:lumMod val="75000"/>
                    <a:lumOff val="25000"/>
                  </a:schemeClr>
                </a:solidFill>
                <a:latin typeface="+mn-lt"/>
              </a:rPr>
              <a:t>Empower broad-based action.</a:t>
            </a:r>
          </a:p>
          <a:p>
            <a:pPr marL="514350" indent="-514350">
              <a:spcBef>
                <a:spcPts val="600"/>
              </a:spcBef>
              <a:buAutoNum type="arabicPeriod"/>
            </a:pPr>
            <a:r>
              <a:rPr lang="en-US" altLang="en-US" sz="2600" dirty="0">
                <a:solidFill>
                  <a:schemeClr val="tx1">
                    <a:lumMod val="75000"/>
                    <a:lumOff val="25000"/>
                  </a:schemeClr>
                </a:solidFill>
                <a:latin typeface="+mn-lt"/>
              </a:rPr>
              <a:t>Generate short-term wins.</a:t>
            </a:r>
          </a:p>
          <a:p>
            <a:pPr marL="514350" indent="-514350">
              <a:spcBef>
                <a:spcPts val="600"/>
              </a:spcBef>
              <a:buAutoNum type="arabicPeriod"/>
            </a:pPr>
            <a:r>
              <a:rPr lang="en-US" altLang="en-US" sz="2600" dirty="0">
                <a:solidFill>
                  <a:schemeClr val="tx1">
                    <a:lumMod val="75000"/>
                    <a:lumOff val="25000"/>
                  </a:schemeClr>
                </a:solidFill>
                <a:latin typeface="+mn-lt"/>
              </a:rPr>
              <a:t>Consolidate gains and produce more change.</a:t>
            </a:r>
          </a:p>
          <a:p>
            <a:pPr marL="514350" indent="-514350">
              <a:spcBef>
                <a:spcPts val="600"/>
              </a:spcBef>
              <a:buFontTx/>
              <a:buAutoNum type="arabicPeriod"/>
            </a:pPr>
            <a:r>
              <a:rPr lang="en-US" altLang="en-US" sz="2600" dirty="0">
                <a:solidFill>
                  <a:schemeClr val="tx1">
                    <a:lumMod val="75000"/>
                    <a:lumOff val="25000"/>
                  </a:schemeClr>
                </a:solidFill>
                <a:latin typeface="+mn-lt"/>
              </a:rPr>
              <a:t>Anchor new approaches in culture.</a:t>
            </a:r>
          </a:p>
          <a:p>
            <a:endParaRPr lang="en-US" altLang="en-US" sz="1400" dirty="0">
              <a:solidFill>
                <a:schemeClr val="tx1">
                  <a:lumMod val="75000"/>
                  <a:lumOff val="25000"/>
                </a:schemeClr>
              </a:solidFill>
              <a:latin typeface="+mn-lt"/>
            </a:endParaRPr>
          </a:p>
          <a:p>
            <a:pPr algn="r"/>
            <a:r>
              <a:rPr lang="en-US" altLang="en-US" sz="1800" dirty="0">
                <a:solidFill>
                  <a:schemeClr val="tx1">
                    <a:lumMod val="75000"/>
                    <a:lumOff val="25000"/>
                  </a:schemeClr>
                </a:solidFill>
                <a:latin typeface="+mn-lt"/>
              </a:rPr>
              <a:t>John P. Kotter, </a:t>
            </a:r>
            <a:r>
              <a:rPr lang="en-US" altLang="en-US" sz="1800" i="1" dirty="0">
                <a:solidFill>
                  <a:schemeClr val="tx1">
                    <a:lumMod val="75000"/>
                    <a:lumOff val="25000"/>
                  </a:schemeClr>
                </a:solidFill>
                <a:latin typeface="+mn-lt"/>
              </a:rPr>
              <a:t>Leading Change</a:t>
            </a:r>
            <a:r>
              <a:rPr lang="en-US" altLang="en-US" sz="1800" dirty="0">
                <a:solidFill>
                  <a:schemeClr val="tx1">
                    <a:lumMod val="75000"/>
                    <a:lumOff val="25000"/>
                  </a:schemeClr>
                </a:solidFill>
                <a:latin typeface="+mn-lt"/>
              </a:rPr>
              <a:t>, pg. 21  		  	</a:t>
            </a:r>
          </a:p>
        </p:txBody>
      </p:sp>
    </p:spTree>
    <p:extLst>
      <p:ext uri="{BB962C8B-B14F-4D97-AF65-F5344CB8AC3E}">
        <p14:creationId xmlns:p14="http://schemas.microsoft.com/office/powerpoint/2010/main" val="172710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D447945D-36CE-4756-A186-2162E8395E4F}"/>
              </a:ext>
            </a:extLst>
          </p:cNvPr>
          <p:cNvSpPr>
            <a:spLocks noChangeArrowheads="1"/>
          </p:cNvSpPr>
          <p:nvPr/>
        </p:nvSpPr>
        <p:spPr bwMode="auto">
          <a:xfrm>
            <a:off x="1949450" y="595313"/>
            <a:ext cx="1776413" cy="5976937"/>
          </a:xfrm>
          <a:prstGeom prst="rect">
            <a:avLst/>
          </a:prstGeom>
          <a:solidFill>
            <a:srgbClr val="CCECFF"/>
          </a:solid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5715" name="Rectangle 3">
            <a:extLst>
              <a:ext uri="{FF2B5EF4-FFF2-40B4-BE49-F238E27FC236}">
                <a16:creationId xmlns:a16="http://schemas.microsoft.com/office/drawing/2014/main" id="{36AC8F92-0CDA-4A71-BD03-B6AF72F0DA49}"/>
              </a:ext>
            </a:extLst>
          </p:cNvPr>
          <p:cNvSpPr>
            <a:spLocks noChangeArrowheads="1"/>
          </p:cNvSpPr>
          <p:nvPr/>
        </p:nvSpPr>
        <p:spPr bwMode="auto">
          <a:xfrm>
            <a:off x="3721100" y="876300"/>
            <a:ext cx="3479800" cy="5702300"/>
          </a:xfrm>
          <a:prstGeom prst="rect">
            <a:avLst/>
          </a:prstGeom>
          <a:gradFill rotWithShape="0">
            <a:gsLst>
              <a:gs pos="0">
                <a:srgbClr val="CCECFF"/>
              </a:gs>
              <a:gs pos="100000">
                <a:srgbClr val="FFFFCC"/>
              </a:gs>
            </a:gsLst>
            <a:lin ang="0" scaled="1"/>
          </a:grad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8" tIns="45718" rIns="91438" bIns="45718" anchor="ctr"/>
          <a:lstStyle/>
          <a:p>
            <a:pPr algn="ctr" eaLnBrk="1" hangingPunct="1"/>
            <a:endParaRPr lang="en-US" altLang="en-US" sz="1200" dirty="0">
              <a:latin typeface="Arial" panose="020B0604020202020204" pitchFamily="34" charset="0"/>
            </a:endParaRPr>
          </a:p>
        </p:txBody>
      </p:sp>
      <p:sp>
        <p:nvSpPr>
          <p:cNvPr id="115716" name="Rectangle 4">
            <a:extLst>
              <a:ext uri="{FF2B5EF4-FFF2-40B4-BE49-F238E27FC236}">
                <a16:creationId xmlns:a16="http://schemas.microsoft.com/office/drawing/2014/main" id="{9B309A71-D342-422A-B4A8-2299997577F8}"/>
              </a:ext>
            </a:extLst>
          </p:cNvPr>
          <p:cNvSpPr>
            <a:spLocks noChangeArrowheads="1"/>
          </p:cNvSpPr>
          <p:nvPr/>
        </p:nvSpPr>
        <p:spPr bwMode="auto">
          <a:xfrm>
            <a:off x="7197725" y="876300"/>
            <a:ext cx="1743075" cy="5695950"/>
          </a:xfrm>
          <a:prstGeom prst="rect">
            <a:avLst/>
          </a:prstGeom>
          <a:solidFill>
            <a:srgbClr val="FFFFCC"/>
          </a:solid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5717" name="Rectangle 5">
            <a:extLst>
              <a:ext uri="{FF2B5EF4-FFF2-40B4-BE49-F238E27FC236}">
                <a16:creationId xmlns:a16="http://schemas.microsoft.com/office/drawing/2014/main" id="{82199199-7AB1-4129-903F-3D554AABC9CD}"/>
              </a:ext>
            </a:extLst>
          </p:cNvPr>
          <p:cNvSpPr>
            <a:spLocks noChangeArrowheads="1"/>
          </p:cNvSpPr>
          <p:nvPr/>
        </p:nvSpPr>
        <p:spPr bwMode="auto">
          <a:xfrm>
            <a:off x="215900" y="598488"/>
            <a:ext cx="1752600" cy="5962650"/>
          </a:xfrm>
          <a:prstGeom prst="rect">
            <a:avLst/>
          </a:prstGeom>
          <a:solidFill>
            <a:srgbClr val="CCECFF"/>
          </a:solid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5718" name="Text Box 6">
            <a:extLst>
              <a:ext uri="{FF2B5EF4-FFF2-40B4-BE49-F238E27FC236}">
                <a16:creationId xmlns:a16="http://schemas.microsoft.com/office/drawing/2014/main" id="{7A926A71-436B-442E-831A-A3C627247F29}"/>
              </a:ext>
            </a:extLst>
          </p:cNvPr>
          <p:cNvSpPr txBox="1">
            <a:spLocks noChangeArrowheads="1"/>
          </p:cNvSpPr>
          <p:nvPr/>
        </p:nvSpPr>
        <p:spPr bwMode="auto">
          <a:xfrm>
            <a:off x="1583690" y="0"/>
            <a:ext cx="6153150" cy="595313"/>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8" tIns="45718" rIns="91438" bIns="45718">
            <a:spAutoFit/>
          </a:bodyPr>
          <a:lstStyle/>
          <a:p>
            <a:pPr algn="ctr" eaLnBrk="1" hangingPunct="1">
              <a:spcBef>
                <a:spcPct val="50000"/>
              </a:spcBef>
            </a:pPr>
            <a:r>
              <a:rPr lang="en-US" altLang="en-US" sz="3300" dirty="0">
                <a:solidFill>
                  <a:schemeClr val="accent1"/>
                </a:solidFill>
                <a:latin typeface="Trebuchet MS" panose="020B0603020202020204" pitchFamily="34" charset="0"/>
              </a:rPr>
              <a:t>Strategic Change Model</a:t>
            </a:r>
            <a:endParaRPr lang="en-US" altLang="en-US" sz="1800" dirty="0">
              <a:solidFill>
                <a:schemeClr val="accent1"/>
              </a:solidFill>
              <a:latin typeface="Trebuchet MS" panose="020B0603020202020204" pitchFamily="34" charset="0"/>
            </a:endParaRPr>
          </a:p>
        </p:txBody>
      </p:sp>
      <p:sp>
        <p:nvSpPr>
          <p:cNvPr id="115719" name="Rectangle 7">
            <a:extLst>
              <a:ext uri="{FF2B5EF4-FFF2-40B4-BE49-F238E27FC236}">
                <a16:creationId xmlns:a16="http://schemas.microsoft.com/office/drawing/2014/main" id="{A7D9B42C-9044-4E5B-BFB1-9899812421D7}"/>
              </a:ext>
            </a:extLst>
          </p:cNvPr>
          <p:cNvSpPr>
            <a:spLocks noChangeArrowheads="1"/>
          </p:cNvSpPr>
          <p:nvPr/>
        </p:nvSpPr>
        <p:spPr bwMode="auto">
          <a:xfrm>
            <a:off x="3721100" y="766763"/>
            <a:ext cx="1724025" cy="5807075"/>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5720" name="Rectangle 8">
            <a:extLst>
              <a:ext uri="{FF2B5EF4-FFF2-40B4-BE49-F238E27FC236}">
                <a16:creationId xmlns:a16="http://schemas.microsoft.com/office/drawing/2014/main" id="{CB4CE747-D55F-4B02-96C3-A4C57863B5ED}"/>
              </a:ext>
            </a:extLst>
          </p:cNvPr>
          <p:cNvSpPr>
            <a:spLocks noChangeArrowheads="1"/>
          </p:cNvSpPr>
          <p:nvPr/>
        </p:nvSpPr>
        <p:spPr bwMode="gray">
          <a:xfrm>
            <a:off x="1568450" y="6557963"/>
            <a:ext cx="7499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8" tIns="45718" rIns="91438" bIns="45718">
            <a:spAutoFit/>
          </a:bodyPr>
          <a:lstStyle/>
          <a:p>
            <a:pPr algn="r" eaLnBrk="1" hangingPunct="1"/>
            <a:r>
              <a:rPr lang="en-US" altLang="en-US" sz="1000" dirty="0">
                <a:latin typeface="Arial" panose="020B0604020202020204" pitchFamily="34" charset="0"/>
              </a:rPr>
              <a:t>* Incorporates “Eight-Stage Process of Creating Major Change” – John P. Kotter, Harvard Business School</a:t>
            </a:r>
          </a:p>
        </p:txBody>
      </p:sp>
      <p:sp>
        <p:nvSpPr>
          <p:cNvPr id="115721" name="Freeform 9">
            <a:extLst>
              <a:ext uri="{FF2B5EF4-FFF2-40B4-BE49-F238E27FC236}">
                <a16:creationId xmlns:a16="http://schemas.microsoft.com/office/drawing/2014/main" id="{7AF4BE10-A172-4E94-B0E5-158804FD51BC}"/>
              </a:ext>
            </a:extLst>
          </p:cNvPr>
          <p:cNvSpPr>
            <a:spLocks/>
          </p:cNvSpPr>
          <p:nvPr/>
        </p:nvSpPr>
        <p:spPr bwMode="auto">
          <a:xfrm>
            <a:off x="203200" y="1016000"/>
            <a:ext cx="6022975" cy="4889500"/>
          </a:xfrm>
          <a:custGeom>
            <a:avLst/>
            <a:gdLst>
              <a:gd name="T0" fmla="*/ 3298 w 3408"/>
              <a:gd name="T1" fmla="*/ 1775 h 3080"/>
              <a:gd name="T2" fmla="*/ 2536 w 3408"/>
              <a:gd name="T3" fmla="*/ 1776 h 3080"/>
              <a:gd name="T4" fmla="*/ 0 w 3408"/>
              <a:gd name="T5" fmla="*/ 3080 h 3080"/>
              <a:gd name="T6" fmla="*/ 0 w 3408"/>
              <a:gd name="T7" fmla="*/ 2544 h 3080"/>
              <a:gd name="T8" fmla="*/ 2005 w 3408"/>
              <a:gd name="T9" fmla="*/ 1536 h 3080"/>
              <a:gd name="T10" fmla="*/ 0 w 3408"/>
              <a:gd name="T11" fmla="*/ 512 h 3080"/>
              <a:gd name="T12" fmla="*/ 0 w 3408"/>
              <a:gd name="T13" fmla="*/ 0 h 3080"/>
              <a:gd name="T14" fmla="*/ 2536 w 3408"/>
              <a:gd name="T15" fmla="*/ 1296 h 3080"/>
              <a:gd name="T16" fmla="*/ 3298 w 3408"/>
              <a:gd name="T17" fmla="*/ 1299 h 3080"/>
              <a:gd name="T18" fmla="*/ 3408 w 3408"/>
              <a:gd name="T19" fmla="*/ 1544 h 3080"/>
              <a:gd name="T20" fmla="*/ 3298 w 3408"/>
              <a:gd name="T21" fmla="*/ 1775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08" h="3080">
                <a:moveTo>
                  <a:pt x="3298" y="1775"/>
                </a:moveTo>
                <a:lnTo>
                  <a:pt x="2536" y="1776"/>
                </a:lnTo>
                <a:lnTo>
                  <a:pt x="0" y="3080"/>
                </a:lnTo>
                <a:lnTo>
                  <a:pt x="0" y="2544"/>
                </a:lnTo>
                <a:lnTo>
                  <a:pt x="2005" y="1536"/>
                </a:lnTo>
                <a:lnTo>
                  <a:pt x="0" y="512"/>
                </a:lnTo>
                <a:lnTo>
                  <a:pt x="0" y="0"/>
                </a:lnTo>
                <a:lnTo>
                  <a:pt x="2536" y="1296"/>
                </a:lnTo>
                <a:lnTo>
                  <a:pt x="3298" y="1299"/>
                </a:lnTo>
                <a:lnTo>
                  <a:pt x="3408" y="1544"/>
                </a:lnTo>
                <a:lnTo>
                  <a:pt x="3298" y="1775"/>
                </a:lnTo>
                <a:close/>
              </a:path>
            </a:pathLst>
          </a:custGeom>
          <a:solidFill>
            <a:srgbClr val="99CCFF"/>
          </a:solidFill>
          <a:ln w="12700" cap="flat" cmpd="sng">
            <a:solidFill>
              <a:srgbClr val="969696"/>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15722" name="Group 10">
            <a:extLst>
              <a:ext uri="{FF2B5EF4-FFF2-40B4-BE49-F238E27FC236}">
                <a16:creationId xmlns:a16="http://schemas.microsoft.com/office/drawing/2014/main" id="{8726F3A1-536D-479E-8D50-BE15E73B624B}"/>
              </a:ext>
            </a:extLst>
          </p:cNvPr>
          <p:cNvGrpSpPr>
            <a:grpSpLocks/>
          </p:cNvGrpSpPr>
          <p:nvPr/>
        </p:nvGrpSpPr>
        <p:grpSpPr bwMode="auto">
          <a:xfrm>
            <a:off x="228600" y="1752600"/>
            <a:ext cx="1812925" cy="3825875"/>
            <a:chOff x="144" y="1104"/>
            <a:chExt cx="1142" cy="2410"/>
          </a:xfrm>
        </p:grpSpPr>
        <p:sp>
          <p:nvSpPr>
            <p:cNvPr id="115723" name="Rectangle 11">
              <a:extLst>
                <a:ext uri="{FF2B5EF4-FFF2-40B4-BE49-F238E27FC236}">
                  <a16:creationId xmlns:a16="http://schemas.microsoft.com/office/drawing/2014/main" id="{4F677F5E-BF18-4EE2-9BBE-9F31B21B40F9}"/>
                </a:ext>
              </a:extLst>
            </p:cNvPr>
            <p:cNvSpPr>
              <a:spLocks noChangeArrowheads="1"/>
            </p:cNvSpPr>
            <p:nvPr/>
          </p:nvSpPr>
          <p:spPr bwMode="gray">
            <a:xfrm>
              <a:off x="144" y="1776"/>
              <a:ext cx="1142" cy="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defTabSz="895350">
                <a:defRPr sz="2400">
                  <a:solidFill>
                    <a:schemeClr val="tx1"/>
                  </a:solidFill>
                  <a:latin typeface="Times New Roman" panose="02020603050405020304" pitchFamily="18" charset="0"/>
                </a:defRPr>
              </a:lvl1pPr>
              <a:lvl2pPr marL="234950" indent="-117475" defTabSz="895350">
                <a:defRPr sz="2400">
                  <a:solidFill>
                    <a:schemeClr val="tx1"/>
                  </a:solidFill>
                  <a:latin typeface="Times New Roman" panose="02020603050405020304" pitchFamily="18" charset="0"/>
                </a:defRPr>
              </a:lvl2pPr>
              <a:lvl3pPr marL="1254125" indent="-168275" defTabSz="895350">
                <a:defRPr sz="2400">
                  <a:solidFill>
                    <a:schemeClr val="tx1"/>
                  </a:solidFill>
                  <a:latin typeface="Times New Roman" panose="02020603050405020304" pitchFamily="18" charset="0"/>
                </a:defRPr>
              </a:lvl3pPr>
              <a:lvl4pPr marL="1541463" indent="-173038" defTabSz="895350">
                <a:defRPr sz="2400">
                  <a:solidFill>
                    <a:schemeClr val="tx1"/>
                  </a:solidFill>
                  <a:latin typeface="Times New Roman" panose="02020603050405020304" pitchFamily="18" charset="0"/>
                </a:defRPr>
              </a:lvl4pPr>
              <a:lvl5pPr marL="1768475" indent="-112713" defTabSz="895350">
                <a:defRPr sz="2400">
                  <a:solidFill>
                    <a:schemeClr val="tx1"/>
                  </a:solidFill>
                  <a:latin typeface="Times New Roman" panose="02020603050405020304" pitchFamily="18" charset="0"/>
                </a:defRPr>
              </a:lvl5pPr>
              <a:lvl6pPr marL="2225675"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682875"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3140075"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597275"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Establish a Sense of Urgency</a:t>
              </a:r>
            </a:p>
            <a:p>
              <a:pPr eaLnBrk="1" hangingPunct="1">
                <a:lnSpc>
                  <a:spcPct val="85000"/>
                </a:lnSpc>
                <a:buFontTx/>
                <a:buChar char="•"/>
              </a:pPr>
              <a:r>
                <a:rPr lang="en-US" altLang="en-US" sz="1200" dirty="0">
                  <a:latin typeface="Arial" panose="020B0604020202020204" pitchFamily="34" charset="0"/>
                </a:rPr>
                <a:t>Consequences</a:t>
              </a:r>
            </a:p>
            <a:p>
              <a:pPr eaLnBrk="1" hangingPunct="1">
                <a:lnSpc>
                  <a:spcPct val="85000"/>
                </a:lnSpc>
                <a:buFontTx/>
                <a:buChar char="•"/>
              </a:pPr>
              <a:r>
                <a:rPr lang="en-US" altLang="en-US" sz="1200" dirty="0">
                  <a:latin typeface="Arial" panose="020B0604020202020204" pitchFamily="34" charset="0"/>
                </a:rPr>
                <a:t>Dealing with</a:t>
              </a:r>
            </a:p>
            <a:p>
              <a:pPr eaLnBrk="1" hangingPunct="1">
                <a:lnSpc>
                  <a:spcPct val="85000"/>
                </a:lnSpc>
              </a:pPr>
              <a:r>
                <a:rPr lang="en-US" altLang="en-US" sz="1200" dirty="0">
                  <a:latin typeface="Arial" panose="020B0604020202020204" pitchFamily="34" charset="0"/>
                </a:rPr>
                <a:t>  complacency</a:t>
              </a:r>
            </a:p>
            <a:p>
              <a:pPr eaLnBrk="1" hangingPunct="1">
                <a:lnSpc>
                  <a:spcPct val="85000"/>
                </a:lnSpc>
                <a:buFontTx/>
                <a:buChar char="•"/>
              </a:pPr>
              <a:r>
                <a:rPr lang="en-US" altLang="en-US" sz="1200" dirty="0">
                  <a:latin typeface="Arial" panose="020B0604020202020204" pitchFamily="34" charset="0"/>
                </a:rPr>
                <a:t>Time sensitivity</a:t>
              </a:r>
              <a:endParaRPr lang="en-US" altLang="en-US" sz="1000" dirty="0">
                <a:latin typeface="Arial" panose="020B0604020202020204" pitchFamily="34" charset="0"/>
              </a:endParaRPr>
            </a:p>
            <a:p>
              <a:pPr lvl="1" eaLnBrk="1" hangingPunct="1">
                <a:lnSpc>
                  <a:spcPct val="85000"/>
                </a:lnSpc>
              </a:pPr>
              <a:endParaRPr lang="en-US" altLang="en-US" sz="1000" dirty="0">
                <a:latin typeface="Arial" panose="020B0604020202020204" pitchFamily="34" charset="0"/>
              </a:endParaRPr>
            </a:p>
          </p:txBody>
        </p:sp>
        <p:sp>
          <p:nvSpPr>
            <p:cNvPr id="115724" name="Rectangle 12">
              <a:extLst>
                <a:ext uri="{FF2B5EF4-FFF2-40B4-BE49-F238E27FC236}">
                  <a16:creationId xmlns:a16="http://schemas.microsoft.com/office/drawing/2014/main" id="{F9465406-51B3-4514-B799-D953AF49D7E2}"/>
                </a:ext>
              </a:extLst>
            </p:cNvPr>
            <p:cNvSpPr>
              <a:spLocks noChangeArrowheads="1"/>
            </p:cNvSpPr>
            <p:nvPr/>
          </p:nvSpPr>
          <p:spPr bwMode="gray">
            <a:xfrm>
              <a:off x="144" y="1104"/>
              <a:ext cx="1142"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defTabSz="895350">
                <a:defRPr sz="2400">
                  <a:solidFill>
                    <a:schemeClr val="tx1"/>
                  </a:solidFill>
                  <a:latin typeface="Times New Roman" panose="02020603050405020304" pitchFamily="18" charset="0"/>
                </a:defRPr>
              </a:lvl1pPr>
              <a:lvl2pPr marL="234950" indent="-117475" defTabSz="895350">
                <a:defRPr sz="2400">
                  <a:solidFill>
                    <a:schemeClr val="tx1"/>
                  </a:solidFill>
                  <a:latin typeface="Times New Roman" panose="02020603050405020304" pitchFamily="18" charset="0"/>
                </a:defRPr>
              </a:lvl2pPr>
              <a:lvl3pPr marL="1254125" indent="-168275" defTabSz="895350">
                <a:defRPr sz="2400">
                  <a:solidFill>
                    <a:schemeClr val="tx1"/>
                  </a:solidFill>
                  <a:latin typeface="Times New Roman" panose="02020603050405020304" pitchFamily="18" charset="0"/>
                </a:defRPr>
              </a:lvl3pPr>
              <a:lvl4pPr marL="1541463" indent="-173038" defTabSz="895350">
                <a:defRPr sz="2400">
                  <a:solidFill>
                    <a:schemeClr val="tx1"/>
                  </a:solidFill>
                  <a:latin typeface="Times New Roman" panose="02020603050405020304" pitchFamily="18" charset="0"/>
                </a:defRPr>
              </a:lvl4pPr>
              <a:lvl5pPr marL="1768475" indent="-112713" defTabSz="895350">
                <a:defRPr sz="2400">
                  <a:solidFill>
                    <a:schemeClr val="tx1"/>
                  </a:solidFill>
                  <a:latin typeface="Times New Roman" panose="02020603050405020304" pitchFamily="18" charset="0"/>
                </a:defRPr>
              </a:lvl5pPr>
              <a:lvl6pPr marL="2225675"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682875"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3140075"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597275"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Determine the Need for Change</a:t>
              </a:r>
            </a:p>
            <a:p>
              <a:pPr eaLnBrk="1" hangingPunct="1">
                <a:lnSpc>
                  <a:spcPct val="85000"/>
                </a:lnSpc>
                <a:buFontTx/>
                <a:buChar char="•"/>
              </a:pPr>
              <a:r>
                <a:rPr lang="en-US" altLang="en-US" sz="1200" dirty="0">
                  <a:latin typeface="Arial" panose="020B0604020202020204" pitchFamily="34" charset="0"/>
                </a:rPr>
                <a:t>Articulate the problem</a:t>
              </a:r>
              <a:endParaRPr lang="en-US" altLang="en-US" sz="1000" dirty="0">
                <a:latin typeface="Arial" panose="020B0604020202020204" pitchFamily="34" charset="0"/>
              </a:endParaRPr>
            </a:p>
            <a:p>
              <a:pPr lvl="1" eaLnBrk="1" hangingPunct="1">
                <a:lnSpc>
                  <a:spcPct val="85000"/>
                </a:lnSpc>
              </a:pPr>
              <a:endParaRPr lang="en-US" altLang="en-US" sz="1000" dirty="0">
                <a:latin typeface="Arial" panose="020B0604020202020204" pitchFamily="34" charset="0"/>
              </a:endParaRPr>
            </a:p>
          </p:txBody>
        </p:sp>
        <p:sp>
          <p:nvSpPr>
            <p:cNvPr id="115725" name="Rectangle 13">
              <a:extLst>
                <a:ext uri="{FF2B5EF4-FFF2-40B4-BE49-F238E27FC236}">
                  <a16:creationId xmlns:a16="http://schemas.microsoft.com/office/drawing/2014/main" id="{0916D56E-72CA-45F5-99A8-C13A5DF20114}"/>
                </a:ext>
              </a:extLst>
            </p:cNvPr>
            <p:cNvSpPr>
              <a:spLocks noChangeArrowheads="1"/>
            </p:cNvSpPr>
            <p:nvPr/>
          </p:nvSpPr>
          <p:spPr bwMode="gray">
            <a:xfrm>
              <a:off x="144" y="2544"/>
              <a:ext cx="1142" cy="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defTabSz="895350">
                <a:defRPr sz="2400">
                  <a:solidFill>
                    <a:schemeClr val="tx1"/>
                  </a:solidFill>
                  <a:latin typeface="Times New Roman" panose="02020603050405020304" pitchFamily="18" charset="0"/>
                </a:defRPr>
              </a:lvl1pPr>
              <a:lvl2pPr marL="234950" indent="-117475" defTabSz="895350">
                <a:defRPr sz="2400">
                  <a:solidFill>
                    <a:schemeClr val="tx1"/>
                  </a:solidFill>
                  <a:latin typeface="Times New Roman" panose="02020603050405020304" pitchFamily="18" charset="0"/>
                </a:defRPr>
              </a:lvl2pPr>
              <a:lvl3pPr marL="1254125" indent="-168275" defTabSz="895350">
                <a:defRPr sz="2400">
                  <a:solidFill>
                    <a:schemeClr val="tx1"/>
                  </a:solidFill>
                  <a:latin typeface="Times New Roman" panose="02020603050405020304" pitchFamily="18" charset="0"/>
                </a:defRPr>
              </a:lvl3pPr>
              <a:lvl4pPr marL="1541463" indent="-173038" defTabSz="895350">
                <a:defRPr sz="2400">
                  <a:solidFill>
                    <a:schemeClr val="tx1"/>
                  </a:solidFill>
                  <a:latin typeface="Times New Roman" panose="02020603050405020304" pitchFamily="18" charset="0"/>
                </a:defRPr>
              </a:lvl4pPr>
              <a:lvl5pPr marL="1768475" indent="-112713" defTabSz="895350">
                <a:defRPr sz="2400">
                  <a:solidFill>
                    <a:schemeClr val="tx1"/>
                  </a:solidFill>
                  <a:latin typeface="Times New Roman" panose="02020603050405020304" pitchFamily="18" charset="0"/>
                </a:defRPr>
              </a:lvl5pPr>
              <a:lvl6pPr marL="2225675"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682875"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3140075"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597275"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Assess the Environment</a:t>
              </a:r>
            </a:p>
            <a:p>
              <a:pPr eaLnBrk="1" hangingPunct="1">
                <a:lnSpc>
                  <a:spcPct val="85000"/>
                </a:lnSpc>
                <a:buFontTx/>
                <a:buChar char="•"/>
              </a:pPr>
              <a:r>
                <a:rPr lang="en-US" altLang="en-US" sz="1200" dirty="0">
                  <a:latin typeface="Arial" panose="020B0604020202020204" pitchFamily="34" charset="0"/>
                </a:rPr>
                <a:t>Marketplace drivers</a:t>
              </a:r>
            </a:p>
            <a:p>
              <a:pPr eaLnBrk="1" hangingPunct="1">
                <a:lnSpc>
                  <a:spcPct val="85000"/>
                </a:lnSpc>
                <a:buFontTx/>
                <a:buChar char="•"/>
              </a:pPr>
              <a:r>
                <a:rPr lang="en-US" altLang="en-US" sz="1200" dirty="0">
                  <a:latin typeface="Arial" panose="020B0604020202020204" pitchFamily="34" charset="0"/>
                </a:rPr>
                <a:t>Culture/Values</a:t>
              </a:r>
            </a:p>
            <a:p>
              <a:pPr eaLnBrk="1" hangingPunct="1">
                <a:lnSpc>
                  <a:spcPct val="85000"/>
                </a:lnSpc>
                <a:buFontTx/>
                <a:buChar char="•"/>
              </a:pPr>
              <a:r>
                <a:rPr lang="en-US" altLang="en-US" sz="1200" dirty="0">
                  <a:latin typeface="Arial" panose="020B0604020202020204" pitchFamily="34" charset="0"/>
                </a:rPr>
                <a:t>Stakeholder needs</a:t>
              </a:r>
            </a:p>
            <a:p>
              <a:pPr eaLnBrk="1" hangingPunct="1">
                <a:lnSpc>
                  <a:spcPct val="85000"/>
                </a:lnSpc>
                <a:buFontTx/>
                <a:buChar char="•"/>
              </a:pPr>
              <a:r>
                <a:rPr lang="en-US" altLang="en-US" sz="1200" dirty="0">
                  <a:latin typeface="Arial" panose="020B0604020202020204" pitchFamily="34" charset="0"/>
                </a:rPr>
                <a:t>Potential impact(s)</a:t>
              </a:r>
            </a:p>
            <a:p>
              <a:pPr eaLnBrk="1" hangingPunct="1">
                <a:lnSpc>
                  <a:spcPct val="85000"/>
                </a:lnSpc>
              </a:pPr>
              <a:r>
                <a:rPr lang="en-US" altLang="en-US" sz="1200" dirty="0">
                  <a:latin typeface="Arial" panose="020B0604020202020204" pitchFamily="34" charset="0"/>
                </a:rPr>
                <a:t>  on those affected</a:t>
              </a:r>
            </a:p>
            <a:p>
              <a:pPr eaLnBrk="1" hangingPunct="1">
                <a:lnSpc>
                  <a:spcPct val="85000"/>
                </a:lnSpc>
                <a:buFontTx/>
                <a:buChar char="•"/>
              </a:pPr>
              <a:r>
                <a:rPr lang="en-US" altLang="en-US" sz="1200" dirty="0">
                  <a:latin typeface="Arial" panose="020B0604020202020204" pitchFamily="34" charset="0"/>
                </a:rPr>
                <a:t>Perceptions/Priorities</a:t>
              </a:r>
            </a:p>
            <a:p>
              <a:pPr eaLnBrk="1" hangingPunct="1">
                <a:lnSpc>
                  <a:spcPct val="85000"/>
                </a:lnSpc>
                <a:buFontTx/>
                <a:buChar char="•"/>
              </a:pPr>
              <a:r>
                <a:rPr lang="en-US" altLang="en-US" sz="1200" dirty="0">
                  <a:latin typeface="Arial" panose="020B0604020202020204" pitchFamily="34" charset="0"/>
                </a:rPr>
                <a:t>Fallback</a:t>
              </a:r>
            </a:p>
          </p:txBody>
        </p:sp>
      </p:grpSp>
      <p:sp>
        <p:nvSpPr>
          <p:cNvPr id="115726" name="Rectangle 14">
            <a:extLst>
              <a:ext uri="{FF2B5EF4-FFF2-40B4-BE49-F238E27FC236}">
                <a16:creationId xmlns:a16="http://schemas.microsoft.com/office/drawing/2014/main" id="{91CC8D4C-41B0-453A-9E16-F3D28A9088F7}"/>
              </a:ext>
            </a:extLst>
          </p:cNvPr>
          <p:cNvSpPr>
            <a:spLocks noChangeArrowheads="1"/>
          </p:cNvSpPr>
          <p:nvPr/>
        </p:nvSpPr>
        <p:spPr bwMode="gray">
          <a:xfrm>
            <a:off x="3797300" y="2590800"/>
            <a:ext cx="1684338" cy="172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4" tIns="44449" rIns="90484" bIns="44449">
            <a:spAutoFit/>
          </a:bodyPr>
          <a:lstStyle>
            <a:lvl1pPr marL="117475" indent="-117475" defTabSz="895350">
              <a:defRPr sz="2400">
                <a:solidFill>
                  <a:schemeClr val="tx1"/>
                </a:solidFill>
                <a:latin typeface="Times New Roman" panose="02020603050405020304" pitchFamily="18" charset="0"/>
              </a:defRPr>
            </a:lvl1pPr>
            <a:lvl2pPr marL="339725" indent="-104775" defTabSz="895350">
              <a:defRPr sz="2400">
                <a:solidFill>
                  <a:schemeClr val="tx1"/>
                </a:solidFill>
                <a:latin typeface="Times New Roman" panose="02020603050405020304" pitchFamily="18" charset="0"/>
              </a:defRPr>
            </a:lvl2pPr>
            <a:lvl3pPr marL="960438" indent="-168275" defTabSz="895350">
              <a:defRPr sz="2400">
                <a:solidFill>
                  <a:schemeClr val="tx1"/>
                </a:solidFill>
                <a:latin typeface="Times New Roman" panose="02020603050405020304" pitchFamily="18" charset="0"/>
              </a:defRPr>
            </a:lvl3pPr>
            <a:lvl4pPr marL="1247775" indent="-173038" defTabSz="895350">
              <a:defRPr sz="2400">
                <a:solidFill>
                  <a:schemeClr val="tx1"/>
                </a:solidFill>
                <a:latin typeface="Times New Roman" panose="02020603050405020304" pitchFamily="18" charset="0"/>
              </a:defRPr>
            </a:lvl4pPr>
            <a:lvl5pPr marL="1474788" indent="-112713" defTabSz="895350">
              <a:defRPr sz="2400">
                <a:solidFill>
                  <a:schemeClr val="tx1"/>
                </a:solidFill>
                <a:latin typeface="Times New Roman" panose="02020603050405020304" pitchFamily="18" charset="0"/>
              </a:defRPr>
            </a:lvl5pPr>
            <a:lvl6pPr marL="1931988"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389188"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2846388"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303588"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Develop Integrated Transition Plan</a:t>
            </a:r>
            <a:endParaRPr lang="en-US" altLang="en-US" sz="1000" b="1" dirty="0">
              <a:latin typeface="Arial" panose="020B0604020202020204" pitchFamily="34" charset="0"/>
            </a:endParaRPr>
          </a:p>
          <a:p>
            <a:pPr eaLnBrk="1" hangingPunct="1">
              <a:lnSpc>
                <a:spcPct val="85000"/>
              </a:lnSpc>
              <a:buFontTx/>
              <a:buChar char="•"/>
            </a:pPr>
            <a:r>
              <a:rPr lang="en-US" altLang="en-US" sz="1200" dirty="0">
                <a:latin typeface="Arial" panose="020B0604020202020204" pitchFamily="34" charset="0"/>
              </a:rPr>
              <a:t>Vision/Strategy </a:t>
            </a:r>
          </a:p>
          <a:p>
            <a:pPr eaLnBrk="1" hangingPunct="1">
              <a:lnSpc>
                <a:spcPct val="85000"/>
              </a:lnSpc>
              <a:buFontTx/>
              <a:buChar char="•"/>
            </a:pPr>
            <a:r>
              <a:rPr lang="en-US" altLang="en-US" sz="1200" dirty="0">
                <a:latin typeface="Arial" panose="020B0604020202020204" pitchFamily="34" charset="0"/>
              </a:rPr>
              <a:t>Communications</a:t>
            </a:r>
            <a:endParaRPr lang="en-US" altLang="en-US" sz="1200" b="1" dirty="0">
              <a:solidFill>
                <a:srgbClr val="FF3300"/>
              </a:solidFill>
              <a:latin typeface="Arial" panose="020B0604020202020204" pitchFamily="34" charset="0"/>
            </a:endParaRPr>
          </a:p>
          <a:p>
            <a:pPr eaLnBrk="1" hangingPunct="1">
              <a:lnSpc>
                <a:spcPct val="85000"/>
              </a:lnSpc>
              <a:buFontTx/>
              <a:buChar char="•"/>
            </a:pPr>
            <a:r>
              <a:rPr lang="en-US" altLang="en-US" sz="1200" dirty="0">
                <a:latin typeface="Arial" panose="020B0604020202020204" pitchFamily="34" charset="0"/>
              </a:rPr>
              <a:t>Training</a:t>
            </a:r>
          </a:p>
          <a:p>
            <a:pPr eaLnBrk="1" hangingPunct="1">
              <a:lnSpc>
                <a:spcPct val="85000"/>
              </a:lnSpc>
              <a:buFontTx/>
              <a:buChar char="•"/>
            </a:pPr>
            <a:r>
              <a:rPr lang="en-US" altLang="en-US" sz="1200" dirty="0">
                <a:latin typeface="Arial" panose="020B0604020202020204" pitchFamily="34" charset="0"/>
              </a:rPr>
              <a:t>Human Resources</a:t>
            </a:r>
          </a:p>
          <a:p>
            <a:pPr eaLnBrk="1" hangingPunct="1">
              <a:lnSpc>
                <a:spcPct val="85000"/>
              </a:lnSpc>
              <a:buFontTx/>
              <a:buChar char="•"/>
            </a:pPr>
            <a:r>
              <a:rPr lang="en-US" altLang="en-US" sz="1200" dirty="0">
                <a:latin typeface="Arial" panose="020B0604020202020204" pitchFamily="34" charset="0"/>
              </a:rPr>
              <a:t>Metrics</a:t>
            </a:r>
          </a:p>
          <a:p>
            <a:pPr eaLnBrk="1" hangingPunct="1">
              <a:lnSpc>
                <a:spcPct val="85000"/>
              </a:lnSpc>
              <a:buFontTx/>
              <a:buChar char="•"/>
            </a:pPr>
            <a:r>
              <a:rPr lang="en-US" altLang="en-US" sz="1200" dirty="0">
                <a:latin typeface="Arial" panose="020B0604020202020204" pitchFamily="34" charset="0"/>
              </a:rPr>
              <a:t>BU/Site Transition Plans</a:t>
            </a:r>
          </a:p>
        </p:txBody>
      </p:sp>
      <p:grpSp>
        <p:nvGrpSpPr>
          <p:cNvPr id="115727" name="Group 15">
            <a:extLst>
              <a:ext uri="{FF2B5EF4-FFF2-40B4-BE49-F238E27FC236}">
                <a16:creationId xmlns:a16="http://schemas.microsoft.com/office/drawing/2014/main" id="{4F24A15F-6307-49C2-8487-1361254DAD35}"/>
              </a:ext>
            </a:extLst>
          </p:cNvPr>
          <p:cNvGrpSpPr>
            <a:grpSpLocks/>
          </p:cNvGrpSpPr>
          <p:nvPr/>
        </p:nvGrpSpPr>
        <p:grpSpPr bwMode="auto">
          <a:xfrm>
            <a:off x="206375" y="1343025"/>
            <a:ext cx="8736013" cy="4841875"/>
            <a:chOff x="130" y="846"/>
            <a:chExt cx="5503" cy="3050"/>
          </a:xfrm>
        </p:grpSpPr>
        <p:sp>
          <p:nvSpPr>
            <p:cNvPr id="115728" name="Rectangle 16">
              <a:extLst>
                <a:ext uri="{FF2B5EF4-FFF2-40B4-BE49-F238E27FC236}">
                  <a16:creationId xmlns:a16="http://schemas.microsoft.com/office/drawing/2014/main" id="{891C6E89-93A0-4A17-AD8D-9E58EBA9B8CA}"/>
                </a:ext>
              </a:extLst>
            </p:cNvPr>
            <p:cNvSpPr>
              <a:spLocks noChangeArrowheads="1"/>
            </p:cNvSpPr>
            <p:nvPr/>
          </p:nvSpPr>
          <p:spPr bwMode="auto">
            <a:xfrm>
              <a:off x="130" y="3672"/>
              <a:ext cx="2213" cy="224"/>
            </a:xfrm>
            <a:prstGeom prst="rect">
              <a:avLst/>
            </a:prstGeom>
            <a:solidFill>
              <a:srgbClr val="CCFF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339" tIns="56669" rIns="113339" bIns="56669" anchor="ctr"/>
            <a:lstStyle/>
            <a:p>
              <a:pPr algn="ctr" eaLnBrk="1" hangingPunct="1"/>
              <a:r>
                <a:rPr lang="en-US" altLang="en-US" sz="1300" b="1" dirty="0">
                  <a:latin typeface="Arial" panose="020B0604020202020204" pitchFamily="34" charset="0"/>
                </a:rPr>
                <a:t>Small Exploratory Group</a:t>
              </a:r>
            </a:p>
            <a:p>
              <a:pPr algn="ctr" eaLnBrk="1" hangingPunct="1"/>
              <a:r>
                <a:rPr lang="en-US" altLang="en-US" sz="1000" dirty="0">
                  <a:latin typeface="Arial" panose="020B0604020202020204" pitchFamily="34" charset="0"/>
                </a:rPr>
                <a:t>(Consultant Support Available)</a:t>
              </a:r>
              <a:endParaRPr lang="en-US" altLang="en-US" sz="1400" b="1" dirty="0">
                <a:latin typeface="Arial" panose="020B0604020202020204" pitchFamily="34" charset="0"/>
              </a:endParaRPr>
            </a:p>
          </p:txBody>
        </p:sp>
        <p:sp>
          <p:nvSpPr>
            <p:cNvPr id="115729" name="Rectangle 17">
              <a:extLst>
                <a:ext uri="{FF2B5EF4-FFF2-40B4-BE49-F238E27FC236}">
                  <a16:creationId xmlns:a16="http://schemas.microsoft.com/office/drawing/2014/main" id="{2A60E54F-0890-4B19-A63D-70D382553B1A}"/>
                </a:ext>
              </a:extLst>
            </p:cNvPr>
            <p:cNvSpPr>
              <a:spLocks noChangeArrowheads="1"/>
            </p:cNvSpPr>
            <p:nvPr/>
          </p:nvSpPr>
          <p:spPr bwMode="auto">
            <a:xfrm>
              <a:off x="2342" y="3672"/>
              <a:ext cx="1094" cy="224"/>
            </a:xfrm>
            <a:prstGeom prst="rect">
              <a:avLst/>
            </a:prstGeom>
            <a:solidFill>
              <a:srgbClr val="CCFF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339" tIns="56669" rIns="113339" bIns="56669" anchor="ctr"/>
            <a:lstStyle/>
            <a:p>
              <a:pPr algn="ctr" eaLnBrk="1" hangingPunct="1"/>
              <a:r>
                <a:rPr lang="en-US" altLang="en-US" sz="1400" b="1" dirty="0">
                  <a:latin typeface="Arial" panose="020B0604020202020204" pitchFamily="34" charset="0"/>
                </a:rPr>
                <a:t>Design Team</a:t>
              </a:r>
            </a:p>
          </p:txBody>
        </p:sp>
        <p:sp>
          <p:nvSpPr>
            <p:cNvPr id="115730" name="Rectangle 18">
              <a:extLst>
                <a:ext uri="{FF2B5EF4-FFF2-40B4-BE49-F238E27FC236}">
                  <a16:creationId xmlns:a16="http://schemas.microsoft.com/office/drawing/2014/main" id="{3D1B5C46-E605-47D9-9F4C-C1B914880C8D}"/>
                </a:ext>
              </a:extLst>
            </p:cNvPr>
            <p:cNvSpPr>
              <a:spLocks noChangeArrowheads="1"/>
            </p:cNvSpPr>
            <p:nvPr/>
          </p:nvSpPr>
          <p:spPr bwMode="auto">
            <a:xfrm>
              <a:off x="3432" y="3672"/>
              <a:ext cx="2201" cy="224"/>
            </a:xfrm>
            <a:prstGeom prst="rect">
              <a:avLst/>
            </a:prstGeom>
            <a:solidFill>
              <a:srgbClr val="CCFF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339" tIns="56669" rIns="113339" bIns="56669" anchor="ctr"/>
            <a:lstStyle/>
            <a:p>
              <a:pPr algn="ctr" eaLnBrk="1" hangingPunct="1"/>
              <a:r>
                <a:rPr lang="en-US" altLang="en-US" sz="1400" b="1" dirty="0">
                  <a:latin typeface="Arial" panose="020B0604020202020204" pitchFamily="34" charset="0"/>
                </a:rPr>
                <a:t>Implementation Team</a:t>
              </a:r>
              <a:endParaRPr lang="en-US" altLang="en-US" sz="1200" b="1" dirty="0">
                <a:latin typeface="Arial" panose="020B0604020202020204" pitchFamily="34" charset="0"/>
              </a:endParaRPr>
            </a:p>
            <a:p>
              <a:pPr algn="ctr" eaLnBrk="1" hangingPunct="1"/>
              <a:r>
                <a:rPr lang="en-US" altLang="en-US" sz="1000" b="1" dirty="0">
                  <a:latin typeface="Arial" panose="020B0604020202020204" pitchFamily="34" charset="0"/>
                </a:rPr>
                <a:t>(organic support used)</a:t>
              </a:r>
              <a:endParaRPr lang="en-US" altLang="en-US" sz="1200" b="1" dirty="0">
                <a:latin typeface="Arial" panose="020B0604020202020204" pitchFamily="34" charset="0"/>
              </a:endParaRPr>
            </a:p>
          </p:txBody>
        </p:sp>
        <p:sp>
          <p:nvSpPr>
            <p:cNvPr id="115731" name="Rectangle 19">
              <a:extLst>
                <a:ext uri="{FF2B5EF4-FFF2-40B4-BE49-F238E27FC236}">
                  <a16:creationId xmlns:a16="http://schemas.microsoft.com/office/drawing/2014/main" id="{94073403-7494-4E2E-8AB4-6C7FC7919472}"/>
                </a:ext>
              </a:extLst>
            </p:cNvPr>
            <p:cNvSpPr>
              <a:spLocks noChangeArrowheads="1"/>
            </p:cNvSpPr>
            <p:nvPr/>
          </p:nvSpPr>
          <p:spPr bwMode="auto">
            <a:xfrm>
              <a:off x="1608" y="846"/>
              <a:ext cx="4016" cy="176"/>
            </a:xfrm>
            <a:prstGeom prst="rect">
              <a:avLst/>
            </a:prstGeom>
            <a:solidFill>
              <a:srgbClr val="CCFF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339" tIns="56669" rIns="113339" bIns="56669" anchor="ctr"/>
            <a:lstStyle/>
            <a:p>
              <a:pPr algn="ctr" eaLnBrk="1" hangingPunct="1"/>
              <a:r>
                <a:rPr lang="en-US" altLang="en-US" sz="1300" b="1" dirty="0">
                  <a:latin typeface="Arial" panose="020B0604020202020204" pitchFamily="34" charset="0"/>
                </a:rPr>
                <a:t>Change Management Enterprise Team Support Available</a:t>
              </a:r>
              <a:endParaRPr lang="en-US" altLang="en-US" sz="1400" b="1" dirty="0">
                <a:latin typeface="Arial" panose="020B0604020202020204" pitchFamily="34" charset="0"/>
              </a:endParaRPr>
            </a:p>
          </p:txBody>
        </p:sp>
      </p:grpSp>
      <p:grpSp>
        <p:nvGrpSpPr>
          <p:cNvPr id="115732" name="Group 20">
            <a:extLst>
              <a:ext uri="{FF2B5EF4-FFF2-40B4-BE49-F238E27FC236}">
                <a16:creationId xmlns:a16="http://schemas.microsoft.com/office/drawing/2014/main" id="{C3402CC3-3131-44D5-B526-36ACCEA566E6}"/>
              </a:ext>
            </a:extLst>
          </p:cNvPr>
          <p:cNvGrpSpPr>
            <a:grpSpLocks/>
          </p:cNvGrpSpPr>
          <p:nvPr/>
        </p:nvGrpSpPr>
        <p:grpSpPr bwMode="auto">
          <a:xfrm>
            <a:off x="203200" y="6184900"/>
            <a:ext cx="8737600" cy="393700"/>
            <a:chOff x="128" y="3896"/>
            <a:chExt cx="5504" cy="248"/>
          </a:xfrm>
        </p:grpSpPr>
        <p:sp>
          <p:nvSpPr>
            <p:cNvPr id="115733" name="Rectangle 21">
              <a:extLst>
                <a:ext uri="{FF2B5EF4-FFF2-40B4-BE49-F238E27FC236}">
                  <a16:creationId xmlns:a16="http://schemas.microsoft.com/office/drawing/2014/main" id="{2F06894F-F9BE-4AE6-B585-ED895EEF3973}"/>
                </a:ext>
              </a:extLst>
            </p:cNvPr>
            <p:cNvSpPr>
              <a:spLocks noChangeArrowheads="1"/>
            </p:cNvSpPr>
            <p:nvPr/>
          </p:nvSpPr>
          <p:spPr bwMode="auto">
            <a:xfrm>
              <a:off x="2344" y="3896"/>
              <a:ext cx="2190" cy="248"/>
            </a:xfrm>
            <a:prstGeom prst="rect">
              <a:avLst/>
            </a:prstGeom>
            <a:gradFill rotWithShape="0">
              <a:gsLst>
                <a:gs pos="0">
                  <a:srgbClr val="99CCFF"/>
                </a:gs>
                <a:gs pos="100000">
                  <a:srgbClr val="FFFF99"/>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786" tIns="65392" rIns="130786" bIns="65392" anchor="ctr"/>
            <a:lstStyle/>
            <a:p>
              <a:endParaRPr lang="en-US" dirty="0"/>
            </a:p>
          </p:txBody>
        </p:sp>
        <p:sp>
          <p:nvSpPr>
            <p:cNvPr id="115734" name="Rectangle 22">
              <a:extLst>
                <a:ext uri="{FF2B5EF4-FFF2-40B4-BE49-F238E27FC236}">
                  <a16:creationId xmlns:a16="http://schemas.microsoft.com/office/drawing/2014/main" id="{BE566739-5194-43AE-8F3E-498AB5B329C5}"/>
                </a:ext>
              </a:extLst>
            </p:cNvPr>
            <p:cNvSpPr>
              <a:spLocks noChangeArrowheads="1"/>
            </p:cNvSpPr>
            <p:nvPr/>
          </p:nvSpPr>
          <p:spPr bwMode="auto">
            <a:xfrm>
              <a:off x="128" y="3896"/>
              <a:ext cx="1104" cy="248"/>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200" b="1" dirty="0">
                  <a:latin typeface="Arial" panose="020B0604020202020204" pitchFamily="34" charset="0"/>
                </a:rPr>
                <a:t>Where are we </a:t>
              </a:r>
            </a:p>
            <a:p>
              <a:pPr algn="ctr" eaLnBrk="1" hangingPunct="1"/>
              <a:r>
                <a:rPr lang="en-US" altLang="en-US" sz="1200" b="1" dirty="0">
                  <a:latin typeface="Arial" panose="020B0604020202020204" pitchFamily="34" charset="0"/>
                </a:rPr>
                <a:t>now?</a:t>
              </a:r>
            </a:p>
          </p:txBody>
        </p:sp>
        <p:sp>
          <p:nvSpPr>
            <p:cNvPr id="115735" name="Rectangle 23">
              <a:extLst>
                <a:ext uri="{FF2B5EF4-FFF2-40B4-BE49-F238E27FC236}">
                  <a16:creationId xmlns:a16="http://schemas.microsoft.com/office/drawing/2014/main" id="{16846A64-F932-4568-A4BE-63624BC524B4}"/>
                </a:ext>
              </a:extLst>
            </p:cNvPr>
            <p:cNvSpPr>
              <a:spLocks noChangeArrowheads="1"/>
            </p:cNvSpPr>
            <p:nvPr/>
          </p:nvSpPr>
          <p:spPr bwMode="auto">
            <a:xfrm>
              <a:off x="1232" y="3896"/>
              <a:ext cx="1112" cy="248"/>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200" b="1" dirty="0">
                  <a:latin typeface="Arial" panose="020B0604020202020204" pitchFamily="34" charset="0"/>
                </a:rPr>
                <a:t>Where do we</a:t>
              </a:r>
            </a:p>
            <a:p>
              <a:pPr algn="ctr" eaLnBrk="1" hangingPunct="1"/>
              <a:r>
                <a:rPr lang="en-US" altLang="en-US" sz="1200" b="1" dirty="0">
                  <a:latin typeface="Arial" panose="020B0604020202020204" pitchFamily="34" charset="0"/>
                </a:rPr>
                <a:t>want to be?</a:t>
              </a:r>
              <a:endParaRPr lang="en-US" altLang="en-US" sz="1200" dirty="0">
                <a:latin typeface="Arial" panose="020B0604020202020204" pitchFamily="34" charset="0"/>
              </a:endParaRPr>
            </a:p>
          </p:txBody>
        </p:sp>
        <p:sp>
          <p:nvSpPr>
            <p:cNvPr id="115736" name="Rectangle 24">
              <a:extLst>
                <a:ext uri="{FF2B5EF4-FFF2-40B4-BE49-F238E27FC236}">
                  <a16:creationId xmlns:a16="http://schemas.microsoft.com/office/drawing/2014/main" id="{27CA24B3-1540-4647-AC87-FDA78EDA59FC}"/>
                </a:ext>
              </a:extLst>
            </p:cNvPr>
            <p:cNvSpPr>
              <a:spLocks noChangeArrowheads="1"/>
            </p:cNvSpPr>
            <p:nvPr/>
          </p:nvSpPr>
          <p:spPr bwMode="auto">
            <a:xfrm>
              <a:off x="2343" y="3896"/>
              <a:ext cx="1089" cy="2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200" b="1" dirty="0">
                  <a:latin typeface="Arial" panose="020B0604020202020204" pitchFamily="34" charset="0"/>
                </a:rPr>
                <a:t>How will we</a:t>
              </a:r>
            </a:p>
            <a:p>
              <a:pPr algn="ctr" eaLnBrk="1" hangingPunct="1"/>
              <a:r>
                <a:rPr lang="en-US" altLang="en-US" sz="1200" b="1" dirty="0">
                  <a:latin typeface="Arial" panose="020B0604020202020204" pitchFamily="34" charset="0"/>
                </a:rPr>
                <a:t>get there?</a:t>
              </a:r>
              <a:endParaRPr lang="en-US" altLang="en-US" sz="1200" dirty="0">
                <a:latin typeface="Arial" panose="020B0604020202020204" pitchFamily="34" charset="0"/>
              </a:endParaRPr>
            </a:p>
          </p:txBody>
        </p:sp>
        <p:sp>
          <p:nvSpPr>
            <p:cNvPr id="115737" name="Rectangle 25">
              <a:extLst>
                <a:ext uri="{FF2B5EF4-FFF2-40B4-BE49-F238E27FC236}">
                  <a16:creationId xmlns:a16="http://schemas.microsoft.com/office/drawing/2014/main" id="{F2270CAD-B55E-408C-9304-E5279E2D7DA5}"/>
                </a:ext>
              </a:extLst>
            </p:cNvPr>
            <p:cNvSpPr>
              <a:spLocks noChangeArrowheads="1"/>
            </p:cNvSpPr>
            <p:nvPr/>
          </p:nvSpPr>
          <p:spPr bwMode="auto">
            <a:xfrm>
              <a:off x="3432" y="3896"/>
              <a:ext cx="1104" cy="2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200" b="1" dirty="0">
                  <a:latin typeface="Arial" panose="020B0604020202020204" pitchFamily="34" charset="0"/>
                </a:rPr>
                <a:t>Who must do</a:t>
              </a:r>
            </a:p>
            <a:p>
              <a:pPr algn="ctr" eaLnBrk="1" hangingPunct="1"/>
              <a:r>
                <a:rPr lang="en-US" altLang="en-US" sz="1200" b="1" dirty="0">
                  <a:latin typeface="Arial" panose="020B0604020202020204" pitchFamily="34" charset="0"/>
                </a:rPr>
                <a:t>what?</a:t>
              </a:r>
            </a:p>
          </p:txBody>
        </p:sp>
        <p:sp>
          <p:nvSpPr>
            <p:cNvPr id="115738" name="Rectangle 26">
              <a:extLst>
                <a:ext uri="{FF2B5EF4-FFF2-40B4-BE49-F238E27FC236}">
                  <a16:creationId xmlns:a16="http://schemas.microsoft.com/office/drawing/2014/main" id="{E5C3557E-FD7D-4EF3-978C-793AA478F207}"/>
                </a:ext>
              </a:extLst>
            </p:cNvPr>
            <p:cNvSpPr>
              <a:spLocks noChangeArrowheads="1"/>
            </p:cNvSpPr>
            <p:nvPr/>
          </p:nvSpPr>
          <p:spPr bwMode="auto">
            <a:xfrm>
              <a:off x="4528" y="3896"/>
              <a:ext cx="1104" cy="248"/>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200" b="1" dirty="0">
                  <a:latin typeface="Arial" panose="020B0604020202020204" pitchFamily="34" charset="0"/>
                </a:rPr>
                <a:t>How are we</a:t>
              </a:r>
            </a:p>
            <a:p>
              <a:pPr algn="ctr" eaLnBrk="1" hangingPunct="1"/>
              <a:r>
                <a:rPr lang="en-US" altLang="en-US" sz="1200" b="1" dirty="0">
                  <a:latin typeface="Arial" panose="020B0604020202020204" pitchFamily="34" charset="0"/>
                </a:rPr>
                <a:t>doing?</a:t>
              </a:r>
              <a:endParaRPr lang="en-US" altLang="en-US" sz="1200" dirty="0">
                <a:latin typeface="Arial" panose="020B0604020202020204" pitchFamily="34" charset="0"/>
              </a:endParaRPr>
            </a:p>
          </p:txBody>
        </p:sp>
      </p:grpSp>
      <p:grpSp>
        <p:nvGrpSpPr>
          <p:cNvPr id="115739" name="Group 27">
            <a:extLst>
              <a:ext uri="{FF2B5EF4-FFF2-40B4-BE49-F238E27FC236}">
                <a16:creationId xmlns:a16="http://schemas.microsoft.com/office/drawing/2014/main" id="{AF1EFFD8-E8F6-4C6F-90D9-ED1A0AC3B70B}"/>
              </a:ext>
            </a:extLst>
          </p:cNvPr>
          <p:cNvGrpSpPr>
            <a:grpSpLocks/>
          </p:cNvGrpSpPr>
          <p:nvPr/>
        </p:nvGrpSpPr>
        <p:grpSpPr bwMode="auto">
          <a:xfrm>
            <a:off x="203200" y="593725"/>
            <a:ext cx="8737600" cy="280988"/>
            <a:chOff x="128" y="374"/>
            <a:chExt cx="5504" cy="177"/>
          </a:xfrm>
        </p:grpSpPr>
        <p:sp>
          <p:nvSpPr>
            <p:cNvPr id="115740" name="Rectangle 28">
              <a:extLst>
                <a:ext uri="{FF2B5EF4-FFF2-40B4-BE49-F238E27FC236}">
                  <a16:creationId xmlns:a16="http://schemas.microsoft.com/office/drawing/2014/main" id="{00F6E228-475A-4D54-9F10-0D9260B1D654}"/>
                </a:ext>
              </a:extLst>
            </p:cNvPr>
            <p:cNvSpPr>
              <a:spLocks noChangeArrowheads="1"/>
            </p:cNvSpPr>
            <p:nvPr/>
          </p:nvSpPr>
          <p:spPr bwMode="auto">
            <a:xfrm>
              <a:off x="4528" y="375"/>
              <a:ext cx="1104" cy="176"/>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5513" tIns="52756" rIns="105513" bIns="52756" anchor="ctr"/>
            <a:lstStyle/>
            <a:p>
              <a:endParaRPr lang="en-US" dirty="0"/>
            </a:p>
          </p:txBody>
        </p:sp>
        <p:sp>
          <p:nvSpPr>
            <p:cNvPr id="115741" name="Rectangle 29">
              <a:extLst>
                <a:ext uri="{FF2B5EF4-FFF2-40B4-BE49-F238E27FC236}">
                  <a16:creationId xmlns:a16="http://schemas.microsoft.com/office/drawing/2014/main" id="{9FEFEAAB-C799-40A8-B986-8852C0F62B16}"/>
                </a:ext>
              </a:extLst>
            </p:cNvPr>
            <p:cNvSpPr>
              <a:spLocks noChangeArrowheads="1"/>
            </p:cNvSpPr>
            <p:nvPr/>
          </p:nvSpPr>
          <p:spPr bwMode="auto">
            <a:xfrm>
              <a:off x="128" y="375"/>
              <a:ext cx="3293" cy="176"/>
            </a:xfrm>
            <a:prstGeom prst="rect">
              <a:avLst/>
            </a:prstGeom>
            <a:solidFill>
              <a:srgbClr val="3366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5513" tIns="52756" rIns="105513" bIns="52756" anchor="ctr"/>
            <a:lstStyle/>
            <a:p>
              <a:endParaRPr lang="en-US" dirty="0"/>
            </a:p>
          </p:txBody>
        </p:sp>
        <p:sp>
          <p:nvSpPr>
            <p:cNvPr id="115742" name="Rectangle 30">
              <a:extLst>
                <a:ext uri="{FF2B5EF4-FFF2-40B4-BE49-F238E27FC236}">
                  <a16:creationId xmlns:a16="http://schemas.microsoft.com/office/drawing/2014/main" id="{7245613F-30FA-4395-B06D-6504D78646CC}"/>
                </a:ext>
              </a:extLst>
            </p:cNvPr>
            <p:cNvSpPr>
              <a:spLocks noChangeArrowheads="1"/>
            </p:cNvSpPr>
            <p:nvPr/>
          </p:nvSpPr>
          <p:spPr bwMode="auto">
            <a:xfrm>
              <a:off x="128" y="374"/>
              <a:ext cx="3304"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222" tIns="49111" rIns="98222" bIns="49111" anchor="ctr"/>
            <a:lstStyle/>
            <a:p>
              <a:pPr algn="ctr" eaLnBrk="1" hangingPunct="1"/>
              <a:r>
                <a:rPr lang="en-US" altLang="en-US" sz="1600" b="1" dirty="0">
                  <a:solidFill>
                    <a:schemeClr val="bg1"/>
                  </a:solidFill>
                  <a:latin typeface="Arial" panose="020B0604020202020204" pitchFamily="34" charset="0"/>
                </a:rPr>
                <a:t>Strategic Phases</a:t>
              </a:r>
            </a:p>
          </p:txBody>
        </p:sp>
        <p:sp>
          <p:nvSpPr>
            <p:cNvPr id="115743" name="Rectangle 31">
              <a:extLst>
                <a:ext uri="{FF2B5EF4-FFF2-40B4-BE49-F238E27FC236}">
                  <a16:creationId xmlns:a16="http://schemas.microsoft.com/office/drawing/2014/main" id="{273510D2-955B-4473-8A25-6F2EDF64E1FE}"/>
                </a:ext>
              </a:extLst>
            </p:cNvPr>
            <p:cNvSpPr>
              <a:spLocks noChangeArrowheads="1"/>
            </p:cNvSpPr>
            <p:nvPr/>
          </p:nvSpPr>
          <p:spPr bwMode="auto">
            <a:xfrm>
              <a:off x="2344" y="375"/>
              <a:ext cx="2184" cy="176"/>
            </a:xfrm>
            <a:prstGeom prst="rect">
              <a:avLst/>
            </a:prstGeom>
            <a:gradFill rotWithShape="0">
              <a:gsLst>
                <a:gs pos="0">
                  <a:srgbClr val="3366FF"/>
                </a:gs>
                <a:gs pos="100000">
                  <a:srgbClr val="FFFF00"/>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5513" tIns="52756" rIns="105513" bIns="52756" anchor="ctr"/>
            <a:lstStyle/>
            <a:p>
              <a:endParaRPr lang="en-US" dirty="0"/>
            </a:p>
          </p:txBody>
        </p:sp>
        <p:sp>
          <p:nvSpPr>
            <p:cNvPr id="115744" name="Rectangle 32">
              <a:extLst>
                <a:ext uri="{FF2B5EF4-FFF2-40B4-BE49-F238E27FC236}">
                  <a16:creationId xmlns:a16="http://schemas.microsoft.com/office/drawing/2014/main" id="{C1392F02-C3CD-4D39-B088-95D263F32198}"/>
                </a:ext>
              </a:extLst>
            </p:cNvPr>
            <p:cNvSpPr>
              <a:spLocks noChangeArrowheads="1"/>
            </p:cNvSpPr>
            <p:nvPr/>
          </p:nvSpPr>
          <p:spPr bwMode="auto">
            <a:xfrm>
              <a:off x="3432" y="374"/>
              <a:ext cx="2200"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222" tIns="49111" rIns="98222" bIns="49111" anchor="ctr"/>
            <a:lstStyle/>
            <a:p>
              <a:pPr algn="ctr" eaLnBrk="1" hangingPunct="1"/>
              <a:r>
                <a:rPr lang="en-US" altLang="en-US" sz="1600" b="1" dirty="0">
                  <a:latin typeface="Arial" panose="020B0604020202020204" pitchFamily="34" charset="0"/>
                </a:rPr>
                <a:t>Tactical Phases</a:t>
              </a:r>
            </a:p>
          </p:txBody>
        </p:sp>
      </p:grpSp>
      <p:grpSp>
        <p:nvGrpSpPr>
          <p:cNvPr id="115745" name="Group 33">
            <a:extLst>
              <a:ext uri="{FF2B5EF4-FFF2-40B4-BE49-F238E27FC236}">
                <a16:creationId xmlns:a16="http://schemas.microsoft.com/office/drawing/2014/main" id="{5838F884-7CBE-4DDE-82BA-8AAF5D37E397}"/>
              </a:ext>
            </a:extLst>
          </p:cNvPr>
          <p:cNvGrpSpPr>
            <a:grpSpLocks/>
          </p:cNvGrpSpPr>
          <p:nvPr/>
        </p:nvGrpSpPr>
        <p:grpSpPr bwMode="auto">
          <a:xfrm>
            <a:off x="7239000" y="2362200"/>
            <a:ext cx="1676400" cy="2336800"/>
            <a:chOff x="4560" y="1488"/>
            <a:chExt cx="1056" cy="1472"/>
          </a:xfrm>
        </p:grpSpPr>
        <p:sp>
          <p:nvSpPr>
            <p:cNvPr id="115746" name="Rectangle 34">
              <a:extLst>
                <a:ext uri="{FF2B5EF4-FFF2-40B4-BE49-F238E27FC236}">
                  <a16:creationId xmlns:a16="http://schemas.microsoft.com/office/drawing/2014/main" id="{D0B6B6D9-1D61-4C09-A6B0-19599BEEC94E}"/>
                </a:ext>
              </a:extLst>
            </p:cNvPr>
            <p:cNvSpPr>
              <a:spLocks noChangeArrowheads="1"/>
            </p:cNvSpPr>
            <p:nvPr/>
          </p:nvSpPr>
          <p:spPr bwMode="gray">
            <a:xfrm>
              <a:off x="4608" y="1488"/>
              <a:ext cx="98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198" tIns="47747" rIns="97198" bIns="47747">
              <a:spAutoFit/>
            </a:bodyPr>
            <a:lstStyle>
              <a:lvl1pPr marL="109538" indent="-109538" defTabSz="895350">
                <a:defRPr sz="2400">
                  <a:solidFill>
                    <a:schemeClr val="tx1"/>
                  </a:solidFill>
                  <a:latin typeface="Times New Roman" panose="02020603050405020304" pitchFamily="18" charset="0"/>
                </a:defRPr>
              </a:lvl1pPr>
              <a:lvl2pPr marL="292100" indent="-68263" defTabSz="895350">
                <a:defRPr sz="2400">
                  <a:solidFill>
                    <a:schemeClr val="tx1"/>
                  </a:solidFill>
                  <a:latin typeface="Times New Roman" panose="02020603050405020304" pitchFamily="18" charset="0"/>
                </a:defRPr>
              </a:lvl2pPr>
              <a:lvl3pPr marL="844550" indent="-168275" defTabSz="895350">
                <a:defRPr sz="2400">
                  <a:solidFill>
                    <a:schemeClr val="tx1"/>
                  </a:solidFill>
                  <a:latin typeface="Times New Roman" panose="02020603050405020304" pitchFamily="18" charset="0"/>
                </a:defRPr>
              </a:lvl3pPr>
              <a:lvl4pPr marL="1131888" indent="-173038" defTabSz="895350">
                <a:defRPr sz="2400">
                  <a:solidFill>
                    <a:schemeClr val="tx1"/>
                  </a:solidFill>
                  <a:latin typeface="Times New Roman" panose="02020603050405020304" pitchFamily="18" charset="0"/>
                </a:defRPr>
              </a:lvl4pPr>
              <a:lvl5pPr marL="1358900" indent="-112713" defTabSz="895350">
                <a:defRPr sz="2400">
                  <a:solidFill>
                    <a:schemeClr val="tx1"/>
                  </a:solidFill>
                  <a:latin typeface="Times New Roman" panose="02020603050405020304" pitchFamily="18" charset="0"/>
                </a:defRPr>
              </a:lvl5pPr>
              <a:lvl6pPr marL="1816100"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273300"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2730500"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187700"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Measure</a:t>
              </a:r>
            </a:p>
            <a:p>
              <a:pPr eaLnBrk="1" hangingPunct="1">
                <a:lnSpc>
                  <a:spcPct val="85000"/>
                </a:lnSpc>
                <a:buFontTx/>
                <a:buChar char="•"/>
              </a:pPr>
              <a:r>
                <a:rPr lang="en-US" altLang="en-US" sz="1200" dirty="0">
                  <a:latin typeface="Arial" panose="020B0604020202020204" pitchFamily="34" charset="0"/>
                </a:rPr>
                <a:t>Obtain Feedback</a:t>
              </a:r>
              <a:endParaRPr lang="en-US" altLang="en-US" sz="1200" b="1" dirty="0">
                <a:solidFill>
                  <a:srgbClr val="FF3300"/>
                </a:solidFill>
                <a:latin typeface="Arial" panose="020B0604020202020204" pitchFamily="34" charset="0"/>
              </a:endParaRPr>
            </a:p>
            <a:p>
              <a:pPr eaLnBrk="1" hangingPunct="1">
                <a:lnSpc>
                  <a:spcPct val="85000"/>
                </a:lnSpc>
                <a:buFontTx/>
                <a:buChar char="•"/>
              </a:pPr>
              <a:r>
                <a:rPr lang="en-US" altLang="en-US" sz="1200" dirty="0">
                  <a:latin typeface="Arial" panose="020B0604020202020204" pitchFamily="34" charset="0"/>
                </a:rPr>
                <a:t>Assess progress</a:t>
              </a:r>
              <a:endParaRPr lang="en-US" altLang="en-US" sz="1100" dirty="0">
                <a:latin typeface="Arial" panose="020B0604020202020204" pitchFamily="34" charset="0"/>
              </a:endParaRPr>
            </a:p>
          </p:txBody>
        </p:sp>
        <p:sp>
          <p:nvSpPr>
            <p:cNvPr id="115747" name="Rectangle 35">
              <a:extLst>
                <a:ext uri="{FF2B5EF4-FFF2-40B4-BE49-F238E27FC236}">
                  <a16:creationId xmlns:a16="http://schemas.microsoft.com/office/drawing/2014/main" id="{71A545BC-CFB1-4E17-A58D-287098AD417F}"/>
                </a:ext>
              </a:extLst>
            </p:cNvPr>
            <p:cNvSpPr>
              <a:spLocks noChangeArrowheads="1"/>
            </p:cNvSpPr>
            <p:nvPr/>
          </p:nvSpPr>
          <p:spPr bwMode="gray">
            <a:xfrm>
              <a:off x="4560" y="2448"/>
              <a:ext cx="1056" cy="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198" tIns="47747" rIns="97198" bIns="47747">
              <a:spAutoFit/>
            </a:bodyPr>
            <a:lstStyle>
              <a:lvl1pPr marL="114300" indent="-114300" defTabSz="895350">
                <a:defRPr sz="2400">
                  <a:solidFill>
                    <a:schemeClr val="tx1"/>
                  </a:solidFill>
                  <a:latin typeface="Times New Roman" panose="02020603050405020304" pitchFamily="18" charset="0"/>
                </a:defRPr>
              </a:lvl1pPr>
              <a:lvl2pPr marL="346075" indent="-117475" defTabSz="895350">
                <a:defRPr sz="2400">
                  <a:solidFill>
                    <a:schemeClr val="tx1"/>
                  </a:solidFill>
                  <a:latin typeface="Times New Roman" panose="02020603050405020304" pitchFamily="18" charset="0"/>
                </a:defRPr>
              </a:lvl2pPr>
              <a:lvl3pPr marL="1254125" indent="-168275" defTabSz="895350">
                <a:defRPr sz="2400">
                  <a:solidFill>
                    <a:schemeClr val="tx1"/>
                  </a:solidFill>
                  <a:latin typeface="Times New Roman" panose="02020603050405020304" pitchFamily="18" charset="0"/>
                </a:defRPr>
              </a:lvl3pPr>
              <a:lvl4pPr marL="1541463" indent="-173038" defTabSz="895350">
                <a:defRPr sz="2400">
                  <a:solidFill>
                    <a:schemeClr val="tx1"/>
                  </a:solidFill>
                  <a:latin typeface="Times New Roman" panose="02020603050405020304" pitchFamily="18" charset="0"/>
                </a:defRPr>
              </a:lvl4pPr>
              <a:lvl5pPr marL="1768475" indent="-112713" defTabSz="895350">
                <a:defRPr sz="2400">
                  <a:solidFill>
                    <a:schemeClr val="tx1"/>
                  </a:solidFill>
                  <a:latin typeface="Times New Roman" panose="02020603050405020304" pitchFamily="18" charset="0"/>
                </a:defRPr>
              </a:lvl5pPr>
              <a:lvl6pPr marL="2225675"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682875"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3140075"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597275"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Refine and Stabilize Processes and Organization</a:t>
              </a:r>
            </a:p>
          </p:txBody>
        </p:sp>
      </p:grpSp>
      <p:grpSp>
        <p:nvGrpSpPr>
          <p:cNvPr id="115748" name="Group 36">
            <a:extLst>
              <a:ext uri="{FF2B5EF4-FFF2-40B4-BE49-F238E27FC236}">
                <a16:creationId xmlns:a16="http://schemas.microsoft.com/office/drawing/2014/main" id="{436EDF11-3303-4EC8-AD9D-2DFBCF9F39F2}"/>
              </a:ext>
            </a:extLst>
          </p:cNvPr>
          <p:cNvGrpSpPr>
            <a:grpSpLocks/>
          </p:cNvGrpSpPr>
          <p:nvPr/>
        </p:nvGrpSpPr>
        <p:grpSpPr bwMode="auto">
          <a:xfrm>
            <a:off x="1905000" y="1752600"/>
            <a:ext cx="1951038" cy="4143375"/>
            <a:chOff x="1200" y="1104"/>
            <a:chExt cx="1229" cy="2610"/>
          </a:xfrm>
        </p:grpSpPr>
        <p:sp>
          <p:nvSpPr>
            <p:cNvPr id="115749" name="Rectangle 37">
              <a:extLst>
                <a:ext uri="{FF2B5EF4-FFF2-40B4-BE49-F238E27FC236}">
                  <a16:creationId xmlns:a16="http://schemas.microsoft.com/office/drawing/2014/main" id="{737F8C33-A847-4B79-9D2A-9F99BFC36F5D}"/>
                </a:ext>
              </a:extLst>
            </p:cNvPr>
            <p:cNvSpPr>
              <a:spLocks noChangeArrowheads="1"/>
            </p:cNvSpPr>
            <p:nvPr/>
          </p:nvSpPr>
          <p:spPr bwMode="gray">
            <a:xfrm>
              <a:off x="1268" y="1104"/>
              <a:ext cx="1070" cy="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marL="109538" indent="-109538" defTabSz="895350">
                <a:defRPr sz="2400">
                  <a:solidFill>
                    <a:schemeClr val="tx1"/>
                  </a:solidFill>
                  <a:latin typeface="Times New Roman" panose="02020603050405020304" pitchFamily="18" charset="0"/>
                </a:defRPr>
              </a:lvl1pPr>
              <a:lvl2pPr marL="561975" indent="-223838" defTabSz="895350">
                <a:defRPr sz="2400">
                  <a:solidFill>
                    <a:schemeClr val="tx1"/>
                  </a:solidFill>
                  <a:latin typeface="Times New Roman" panose="02020603050405020304" pitchFamily="18" charset="0"/>
                </a:defRPr>
              </a:lvl2pPr>
              <a:lvl3pPr marL="844550" indent="-168275" defTabSz="895350">
                <a:defRPr sz="2400">
                  <a:solidFill>
                    <a:schemeClr val="tx1"/>
                  </a:solidFill>
                  <a:latin typeface="Times New Roman" panose="02020603050405020304" pitchFamily="18" charset="0"/>
                </a:defRPr>
              </a:lvl3pPr>
              <a:lvl4pPr marL="1131888" indent="-173038" defTabSz="895350">
                <a:defRPr sz="2400">
                  <a:solidFill>
                    <a:schemeClr val="tx1"/>
                  </a:solidFill>
                  <a:latin typeface="Times New Roman" panose="02020603050405020304" pitchFamily="18" charset="0"/>
                </a:defRPr>
              </a:lvl4pPr>
              <a:lvl5pPr marL="1358900" indent="-112713" defTabSz="895350">
                <a:defRPr sz="2400">
                  <a:solidFill>
                    <a:schemeClr val="tx1"/>
                  </a:solidFill>
                  <a:latin typeface="Times New Roman" panose="02020603050405020304" pitchFamily="18" charset="0"/>
                </a:defRPr>
              </a:lvl5pPr>
              <a:lvl6pPr marL="1816100"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273300"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2730500"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187700"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Develop the Vision and Strategy </a:t>
              </a:r>
            </a:p>
            <a:p>
              <a:pPr eaLnBrk="1" hangingPunct="1">
                <a:lnSpc>
                  <a:spcPct val="85000"/>
                </a:lnSpc>
                <a:buFontTx/>
                <a:buChar char="•"/>
              </a:pPr>
              <a:r>
                <a:rPr lang="en-US" altLang="en-US" sz="1200" dirty="0">
                  <a:latin typeface="Arial" panose="020B0604020202020204" pitchFamily="34" charset="0"/>
                </a:rPr>
                <a:t>Image of future state</a:t>
              </a:r>
            </a:p>
            <a:p>
              <a:pPr eaLnBrk="1" hangingPunct="1">
                <a:lnSpc>
                  <a:spcPct val="85000"/>
                </a:lnSpc>
                <a:buFontTx/>
                <a:buChar char="•"/>
              </a:pPr>
              <a:r>
                <a:rPr lang="en-US" altLang="en-US" sz="1200" dirty="0">
                  <a:latin typeface="Arial" panose="020B0604020202020204" pitchFamily="34" charset="0"/>
                </a:rPr>
                <a:t>Alignment with strategic goals</a:t>
              </a:r>
            </a:p>
            <a:p>
              <a:pPr eaLnBrk="1" hangingPunct="1">
                <a:lnSpc>
                  <a:spcPct val="85000"/>
                </a:lnSpc>
                <a:buFontTx/>
                <a:buChar char="•"/>
              </a:pPr>
              <a:r>
                <a:rPr lang="en-US" altLang="en-US" sz="1200" dirty="0">
                  <a:latin typeface="Arial" panose="020B0604020202020204" pitchFamily="34" charset="0"/>
                </a:rPr>
                <a:t>Desired outcomes</a:t>
              </a:r>
            </a:p>
            <a:p>
              <a:pPr eaLnBrk="1" hangingPunct="1">
                <a:lnSpc>
                  <a:spcPct val="85000"/>
                </a:lnSpc>
                <a:buFontTx/>
                <a:buChar char="•"/>
              </a:pPr>
              <a:r>
                <a:rPr lang="en-US" altLang="en-US" sz="1200" dirty="0">
                  <a:latin typeface="Arial" panose="020B0604020202020204" pitchFamily="34" charset="0"/>
                </a:rPr>
                <a:t>Measures of success</a:t>
              </a:r>
            </a:p>
            <a:p>
              <a:pPr eaLnBrk="1" hangingPunct="1">
                <a:lnSpc>
                  <a:spcPct val="85000"/>
                </a:lnSpc>
                <a:buFontTx/>
                <a:buChar char="•"/>
              </a:pPr>
              <a:endParaRPr lang="en-US" altLang="en-US" sz="1200" dirty="0">
                <a:latin typeface="Arial" panose="020B0604020202020204" pitchFamily="34" charset="0"/>
              </a:endParaRPr>
            </a:p>
          </p:txBody>
        </p:sp>
        <p:sp>
          <p:nvSpPr>
            <p:cNvPr id="115750" name="Rectangle 38">
              <a:extLst>
                <a:ext uri="{FF2B5EF4-FFF2-40B4-BE49-F238E27FC236}">
                  <a16:creationId xmlns:a16="http://schemas.microsoft.com/office/drawing/2014/main" id="{C07140BD-5678-4070-AA42-CD72128CF230}"/>
                </a:ext>
              </a:extLst>
            </p:cNvPr>
            <p:cNvSpPr>
              <a:spLocks noChangeArrowheads="1"/>
            </p:cNvSpPr>
            <p:nvPr/>
          </p:nvSpPr>
          <p:spPr bwMode="gray">
            <a:xfrm>
              <a:off x="1200" y="2160"/>
              <a:ext cx="1229" cy="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defTabSz="895350">
                <a:defRPr sz="2400">
                  <a:solidFill>
                    <a:schemeClr val="tx1"/>
                  </a:solidFill>
                  <a:latin typeface="Times New Roman" panose="02020603050405020304" pitchFamily="18" charset="0"/>
                </a:defRPr>
              </a:lvl1pPr>
              <a:lvl2pPr marL="234950" indent="-117475" defTabSz="895350">
                <a:defRPr sz="2400">
                  <a:solidFill>
                    <a:schemeClr val="tx1"/>
                  </a:solidFill>
                  <a:latin typeface="Times New Roman" panose="02020603050405020304" pitchFamily="18" charset="0"/>
                </a:defRPr>
              </a:lvl2pPr>
              <a:lvl3pPr marL="1254125" indent="-168275" defTabSz="895350">
                <a:defRPr sz="2400">
                  <a:solidFill>
                    <a:schemeClr val="tx1"/>
                  </a:solidFill>
                  <a:latin typeface="Times New Roman" panose="02020603050405020304" pitchFamily="18" charset="0"/>
                </a:defRPr>
              </a:lvl3pPr>
              <a:lvl4pPr marL="1541463" indent="-173038" defTabSz="895350">
                <a:defRPr sz="2400">
                  <a:solidFill>
                    <a:schemeClr val="tx1"/>
                  </a:solidFill>
                  <a:latin typeface="Times New Roman" panose="02020603050405020304" pitchFamily="18" charset="0"/>
                </a:defRPr>
              </a:lvl4pPr>
              <a:lvl5pPr marL="1768475" indent="-112713" defTabSz="895350">
                <a:defRPr sz="2400">
                  <a:solidFill>
                    <a:schemeClr val="tx1"/>
                  </a:solidFill>
                  <a:latin typeface="Times New Roman" panose="02020603050405020304" pitchFamily="18" charset="0"/>
                </a:defRPr>
              </a:lvl5pPr>
              <a:lvl6pPr marL="2225675"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682875"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3140075"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597275"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Create a Guiding Coalition</a:t>
              </a:r>
            </a:p>
            <a:p>
              <a:pPr eaLnBrk="1" hangingPunct="1">
                <a:lnSpc>
                  <a:spcPct val="85000"/>
                </a:lnSpc>
                <a:buFontTx/>
                <a:buChar char="•"/>
              </a:pPr>
              <a:r>
                <a:rPr lang="en-US" altLang="en-US" sz="1200" dirty="0">
                  <a:latin typeface="Arial" panose="020B0604020202020204" pitchFamily="34" charset="0"/>
                </a:rPr>
                <a:t>Identify leaders with the power, expertise and credibility to drive change</a:t>
              </a:r>
            </a:p>
            <a:p>
              <a:pPr eaLnBrk="1" hangingPunct="1">
                <a:lnSpc>
                  <a:spcPct val="85000"/>
                </a:lnSpc>
                <a:buFontTx/>
                <a:buChar char="•"/>
              </a:pPr>
              <a:r>
                <a:rPr lang="en-US" altLang="en-US" sz="1200" dirty="0">
                  <a:latin typeface="Arial" panose="020B0604020202020204" pitchFamily="34" charset="0"/>
                </a:rPr>
                <a:t>Obtain leadership buy-in</a:t>
              </a:r>
              <a:endParaRPr lang="en-US" altLang="en-US" sz="1000" b="1" dirty="0">
                <a:solidFill>
                  <a:srgbClr val="FF3300"/>
                </a:solidFill>
                <a:latin typeface="Arial" panose="020B0604020202020204" pitchFamily="34" charset="0"/>
              </a:endParaRPr>
            </a:p>
          </p:txBody>
        </p:sp>
        <p:sp>
          <p:nvSpPr>
            <p:cNvPr id="115751" name="Text Box 39">
              <a:extLst>
                <a:ext uri="{FF2B5EF4-FFF2-40B4-BE49-F238E27FC236}">
                  <a16:creationId xmlns:a16="http://schemas.microsoft.com/office/drawing/2014/main" id="{799C2DB1-164F-4FDC-BF61-9DC4B57953A7}"/>
                </a:ext>
              </a:extLst>
            </p:cNvPr>
            <p:cNvSpPr txBox="1">
              <a:spLocks noChangeArrowheads="1"/>
            </p:cNvSpPr>
            <p:nvPr/>
          </p:nvSpPr>
          <p:spPr bwMode="auto">
            <a:xfrm>
              <a:off x="1200" y="2928"/>
              <a:ext cx="1200" cy="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p>
              <a:pPr eaLnBrk="1" hangingPunct="1"/>
              <a:r>
                <a:rPr lang="en-US" altLang="en-US" sz="1400" b="1" dirty="0">
                  <a:latin typeface="Arial" panose="020B0604020202020204" pitchFamily="34" charset="0"/>
                </a:rPr>
                <a:t>Socialize the Vision </a:t>
              </a:r>
            </a:p>
            <a:p>
              <a:pPr eaLnBrk="1" hangingPunct="1"/>
              <a:r>
                <a:rPr lang="en-US" altLang="en-US" sz="1400" b="1" dirty="0">
                  <a:latin typeface="Arial" panose="020B0604020202020204" pitchFamily="34" charset="0"/>
                </a:rPr>
                <a:t>and Outcomes</a:t>
              </a:r>
              <a:endParaRPr lang="en-US" altLang="en-US" sz="1200" dirty="0">
                <a:latin typeface="Arial" panose="020B0604020202020204" pitchFamily="34" charset="0"/>
              </a:endParaRPr>
            </a:p>
            <a:p>
              <a:pPr eaLnBrk="1" hangingPunct="1">
                <a:buFontTx/>
                <a:buChar char="•"/>
              </a:pPr>
              <a:r>
                <a:rPr lang="en-US" altLang="en-US" sz="1200" dirty="0">
                  <a:latin typeface="Arial" panose="020B0604020202020204" pitchFamily="34" charset="0"/>
                </a:rPr>
                <a:t>Gain feedback</a:t>
              </a:r>
              <a:endParaRPr lang="en-US" altLang="en-US" sz="1200" b="1" dirty="0">
                <a:solidFill>
                  <a:srgbClr val="FF3300"/>
                </a:solidFill>
                <a:latin typeface="Arial" panose="020B0604020202020204" pitchFamily="34" charset="0"/>
              </a:endParaRPr>
            </a:p>
            <a:p>
              <a:pPr eaLnBrk="1" hangingPunct="1">
                <a:buFontTx/>
                <a:buChar char="•"/>
              </a:pPr>
              <a:r>
                <a:rPr lang="en-US" altLang="en-US" sz="1200" dirty="0">
                  <a:latin typeface="Arial" panose="020B0604020202020204" pitchFamily="34" charset="0"/>
                </a:rPr>
                <a:t>Identify issues</a:t>
              </a:r>
            </a:p>
            <a:p>
              <a:pPr eaLnBrk="1" hangingPunct="1">
                <a:buFontTx/>
                <a:buChar char="•"/>
              </a:pPr>
              <a:r>
                <a:rPr lang="en-US" altLang="en-US" sz="1200" dirty="0">
                  <a:latin typeface="Arial" panose="020B0604020202020204" pitchFamily="34" charset="0"/>
                </a:rPr>
                <a:t>Decision to move forward</a:t>
              </a:r>
            </a:p>
          </p:txBody>
        </p:sp>
      </p:grpSp>
      <p:sp>
        <p:nvSpPr>
          <p:cNvPr id="115752" name="AutoShape 40">
            <a:extLst>
              <a:ext uri="{FF2B5EF4-FFF2-40B4-BE49-F238E27FC236}">
                <a16:creationId xmlns:a16="http://schemas.microsoft.com/office/drawing/2014/main" id="{344A79CF-F7CB-4D86-84FA-1176FE664246}"/>
              </a:ext>
            </a:extLst>
          </p:cNvPr>
          <p:cNvSpPr>
            <a:spLocks noChangeArrowheads="1"/>
          </p:cNvSpPr>
          <p:nvPr/>
        </p:nvSpPr>
        <p:spPr bwMode="auto">
          <a:xfrm>
            <a:off x="5435600" y="3073400"/>
            <a:ext cx="3492500" cy="774700"/>
          </a:xfrm>
          <a:prstGeom prst="homePlate">
            <a:avLst>
              <a:gd name="adj" fmla="val 112705"/>
            </a:avLst>
          </a:prstGeom>
          <a:solidFill>
            <a:srgbClr val="99CCFF"/>
          </a:solid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15753" name="Group 41">
            <a:extLst>
              <a:ext uri="{FF2B5EF4-FFF2-40B4-BE49-F238E27FC236}">
                <a16:creationId xmlns:a16="http://schemas.microsoft.com/office/drawing/2014/main" id="{8387F182-BA9F-4462-A26D-6F7A75C9E98F}"/>
              </a:ext>
            </a:extLst>
          </p:cNvPr>
          <p:cNvGrpSpPr>
            <a:grpSpLocks/>
          </p:cNvGrpSpPr>
          <p:nvPr/>
        </p:nvGrpSpPr>
        <p:grpSpPr bwMode="auto">
          <a:xfrm>
            <a:off x="5410200" y="1981200"/>
            <a:ext cx="1808163" cy="3810000"/>
            <a:chOff x="3408" y="1248"/>
            <a:chExt cx="1139" cy="2400"/>
          </a:xfrm>
        </p:grpSpPr>
        <p:sp>
          <p:nvSpPr>
            <p:cNvPr id="115754" name="Rectangle 42">
              <a:extLst>
                <a:ext uri="{FF2B5EF4-FFF2-40B4-BE49-F238E27FC236}">
                  <a16:creationId xmlns:a16="http://schemas.microsoft.com/office/drawing/2014/main" id="{A5EC81A7-003A-44A8-8840-A935F1765F61}"/>
                </a:ext>
              </a:extLst>
            </p:cNvPr>
            <p:cNvSpPr>
              <a:spLocks noChangeArrowheads="1"/>
            </p:cNvSpPr>
            <p:nvPr/>
          </p:nvSpPr>
          <p:spPr bwMode="gray">
            <a:xfrm>
              <a:off x="3482" y="3250"/>
              <a:ext cx="993" cy="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marL="109538" indent="-109538" defTabSz="895350">
                <a:defRPr sz="2400">
                  <a:solidFill>
                    <a:schemeClr val="tx1"/>
                  </a:solidFill>
                  <a:latin typeface="Times New Roman" panose="02020603050405020304" pitchFamily="18" charset="0"/>
                </a:defRPr>
              </a:lvl1pPr>
              <a:lvl2pPr marL="292100" indent="-68263" defTabSz="895350">
                <a:defRPr sz="2400">
                  <a:solidFill>
                    <a:schemeClr val="tx1"/>
                  </a:solidFill>
                  <a:latin typeface="Times New Roman" panose="02020603050405020304" pitchFamily="18" charset="0"/>
                </a:defRPr>
              </a:lvl2pPr>
              <a:lvl3pPr marL="844550" indent="-168275" defTabSz="895350">
                <a:defRPr sz="2400">
                  <a:solidFill>
                    <a:schemeClr val="tx1"/>
                  </a:solidFill>
                  <a:latin typeface="Times New Roman" panose="02020603050405020304" pitchFamily="18" charset="0"/>
                </a:defRPr>
              </a:lvl3pPr>
              <a:lvl4pPr marL="1131888" indent="-173038" defTabSz="895350">
                <a:defRPr sz="2400">
                  <a:solidFill>
                    <a:schemeClr val="tx1"/>
                  </a:solidFill>
                  <a:latin typeface="Times New Roman" panose="02020603050405020304" pitchFamily="18" charset="0"/>
                </a:defRPr>
              </a:lvl4pPr>
              <a:lvl5pPr marL="1358900" indent="-112713" defTabSz="895350">
                <a:defRPr sz="2400">
                  <a:solidFill>
                    <a:schemeClr val="tx1"/>
                  </a:solidFill>
                  <a:latin typeface="Times New Roman" panose="02020603050405020304" pitchFamily="18" charset="0"/>
                </a:defRPr>
              </a:lvl5pPr>
              <a:lvl6pPr marL="1816100"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273300"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2730500"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187700"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Generate </a:t>
              </a:r>
              <a:br>
                <a:rPr lang="en-US" altLang="en-US" sz="1400" b="1" dirty="0">
                  <a:latin typeface="Arial" panose="020B0604020202020204" pitchFamily="34" charset="0"/>
                </a:rPr>
              </a:br>
              <a:r>
                <a:rPr lang="en-US" altLang="en-US" sz="1400" b="1" dirty="0">
                  <a:latin typeface="Arial" panose="020B0604020202020204" pitchFamily="34" charset="0"/>
                </a:rPr>
                <a:t>Short-Term Wins</a:t>
              </a:r>
              <a:endParaRPr lang="en-US" altLang="en-US" sz="1200" dirty="0">
                <a:latin typeface="Arial" panose="020B0604020202020204" pitchFamily="34" charset="0"/>
              </a:endParaRPr>
            </a:p>
          </p:txBody>
        </p:sp>
        <p:sp>
          <p:nvSpPr>
            <p:cNvPr id="115755" name="Rectangle 43">
              <a:extLst>
                <a:ext uri="{FF2B5EF4-FFF2-40B4-BE49-F238E27FC236}">
                  <a16:creationId xmlns:a16="http://schemas.microsoft.com/office/drawing/2014/main" id="{C2682541-E445-4D61-AA18-F3B331D99511}"/>
                </a:ext>
              </a:extLst>
            </p:cNvPr>
            <p:cNvSpPr>
              <a:spLocks noChangeArrowheads="1"/>
            </p:cNvSpPr>
            <p:nvPr/>
          </p:nvSpPr>
          <p:spPr bwMode="gray">
            <a:xfrm>
              <a:off x="3456" y="1248"/>
              <a:ext cx="1009" cy="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marL="109538" indent="-109538" defTabSz="895350">
                <a:defRPr sz="2400">
                  <a:solidFill>
                    <a:schemeClr val="tx1"/>
                  </a:solidFill>
                  <a:latin typeface="Times New Roman" panose="02020603050405020304" pitchFamily="18" charset="0"/>
                </a:defRPr>
              </a:lvl1pPr>
              <a:lvl2pPr marL="292100" indent="-68263" defTabSz="895350">
                <a:defRPr sz="2400">
                  <a:solidFill>
                    <a:schemeClr val="tx1"/>
                  </a:solidFill>
                  <a:latin typeface="Times New Roman" panose="02020603050405020304" pitchFamily="18" charset="0"/>
                </a:defRPr>
              </a:lvl2pPr>
              <a:lvl3pPr marL="844550" indent="-168275" defTabSz="895350">
                <a:defRPr sz="2400">
                  <a:solidFill>
                    <a:schemeClr val="tx1"/>
                  </a:solidFill>
                  <a:latin typeface="Times New Roman" panose="02020603050405020304" pitchFamily="18" charset="0"/>
                </a:defRPr>
              </a:lvl3pPr>
              <a:lvl4pPr marL="1131888" indent="-173038" defTabSz="895350">
                <a:defRPr sz="2400">
                  <a:solidFill>
                    <a:schemeClr val="tx1"/>
                  </a:solidFill>
                  <a:latin typeface="Times New Roman" panose="02020603050405020304" pitchFamily="18" charset="0"/>
                </a:defRPr>
              </a:lvl4pPr>
              <a:lvl5pPr marL="1358900" indent="-112713" defTabSz="895350">
                <a:defRPr sz="2400">
                  <a:solidFill>
                    <a:schemeClr val="tx1"/>
                  </a:solidFill>
                  <a:latin typeface="Times New Roman" panose="02020603050405020304" pitchFamily="18" charset="0"/>
                </a:defRPr>
              </a:lvl5pPr>
              <a:lvl6pPr marL="1816100"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273300"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2730500"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187700"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Empower </a:t>
              </a:r>
              <a:br>
                <a:rPr lang="en-US" altLang="en-US" sz="1400" b="1" dirty="0">
                  <a:latin typeface="Arial" panose="020B0604020202020204" pitchFamily="34" charset="0"/>
                </a:rPr>
              </a:br>
              <a:r>
                <a:rPr lang="en-US" altLang="en-US" sz="1400" b="1" dirty="0">
                  <a:latin typeface="Arial" panose="020B0604020202020204" pitchFamily="34" charset="0"/>
                </a:rPr>
                <a:t>Broad-based Action</a:t>
              </a:r>
            </a:p>
            <a:p>
              <a:pPr eaLnBrk="1" hangingPunct="1">
                <a:lnSpc>
                  <a:spcPct val="85000"/>
                </a:lnSpc>
                <a:buFontTx/>
                <a:buChar char="•"/>
              </a:pPr>
              <a:r>
                <a:rPr lang="en-US" altLang="en-US" sz="1200" dirty="0">
                  <a:latin typeface="Arial" panose="020B0604020202020204" pitchFamily="34" charset="0"/>
                </a:rPr>
                <a:t>Execute plan, remove barriers to change (structural, skills, systems, behaviors)</a:t>
              </a:r>
              <a:endParaRPr lang="en-US" altLang="en-US" sz="1400" b="1" dirty="0">
                <a:latin typeface="Arial" panose="020B0604020202020204" pitchFamily="34" charset="0"/>
              </a:endParaRPr>
            </a:p>
          </p:txBody>
        </p:sp>
        <p:sp>
          <p:nvSpPr>
            <p:cNvPr id="115756" name="Rectangle 44">
              <a:extLst>
                <a:ext uri="{FF2B5EF4-FFF2-40B4-BE49-F238E27FC236}">
                  <a16:creationId xmlns:a16="http://schemas.microsoft.com/office/drawing/2014/main" id="{25ADDBF5-C8B7-44C4-B87F-F76BB118E71A}"/>
                </a:ext>
              </a:extLst>
            </p:cNvPr>
            <p:cNvSpPr>
              <a:spLocks noChangeArrowheads="1"/>
            </p:cNvSpPr>
            <p:nvPr/>
          </p:nvSpPr>
          <p:spPr bwMode="gray">
            <a:xfrm>
              <a:off x="3408" y="2208"/>
              <a:ext cx="1139" cy="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10" tIns="51290" rIns="104410" bIns="51290">
              <a:spAutoFit/>
            </a:bodyPr>
            <a:lstStyle>
              <a:lvl1pPr marL="109538" indent="-109538" defTabSz="895350">
                <a:defRPr sz="2400">
                  <a:solidFill>
                    <a:schemeClr val="tx1"/>
                  </a:solidFill>
                  <a:latin typeface="Times New Roman" panose="02020603050405020304" pitchFamily="18" charset="0"/>
                </a:defRPr>
              </a:lvl1pPr>
              <a:lvl2pPr marL="292100" indent="-68263" defTabSz="895350">
                <a:defRPr sz="2400">
                  <a:solidFill>
                    <a:schemeClr val="tx1"/>
                  </a:solidFill>
                  <a:latin typeface="Times New Roman" panose="02020603050405020304" pitchFamily="18" charset="0"/>
                </a:defRPr>
              </a:lvl2pPr>
              <a:lvl3pPr marL="844550" indent="-168275" defTabSz="895350">
                <a:defRPr sz="2400">
                  <a:solidFill>
                    <a:schemeClr val="tx1"/>
                  </a:solidFill>
                  <a:latin typeface="Times New Roman" panose="02020603050405020304" pitchFamily="18" charset="0"/>
                </a:defRPr>
              </a:lvl3pPr>
              <a:lvl4pPr marL="1131888" indent="-173038" defTabSz="895350">
                <a:defRPr sz="2400">
                  <a:solidFill>
                    <a:schemeClr val="tx1"/>
                  </a:solidFill>
                  <a:latin typeface="Times New Roman" panose="02020603050405020304" pitchFamily="18" charset="0"/>
                </a:defRPr>
              </a:lvl4pPr>
              <a:lvl5pPr marL="1358900" indent="-112713" defTabSz="895350">
                <a:defRPr sz="2400">
                  <a:solidFill>
                    <a:schemeClr val="tx1"/>
                  </a:solidFill>
                  <a:latin typeface="Times New Roman" panose="02020603050405020304" pitchFamily="18" charset="0"/>
                </a:defRPr>
              </a:lvl5pPr>
              <a:lvl6pPr marL="1816100" indent="-112713" defTabSz="895350" eaLnBrk="0" fontAlgn="base" hangingPunct="0">
                <a:spcBef>
                  <a:spcPct val="0"/>
                </a:spcBef>
                <a:spcAft>
                  <a:spcPct val="0"/>
                </a:spcAft>
                <a:defRPr sz="2400">
                  <a:solidFill>
                    <a:schemeClr val="tx1"/>
                  </a:solidFill>
                  <a:latin typeface="Times New Roman" panose="02020603050405020304" pitchFamily="18" charset="0"/>
                </a:defRPr>
              </a:lvl6pPr>
              <a:lvl7pPr marL="2273300" indent="-112713" defTabSz="895350" eaLnBrk="0" fontAlgn="base" hangingPunct="0">
                <a:spcBef>
                  <a:spcPct val="0"/>
                </a:spcBef>
                <a:spcAft>
                  <a:spcPct val="0"/>
                </a:spcAft>
                <a:defRPr sz="2400">
                  <a:solidFill>
                    <a:schemeClr val="tx1"/>
                  </a:solidFill>
                  <a:latin typeface="Times New Roman" panose="02020603050405020304" pitchFamily="18" charset="0"/>
                </a:defRPr>
              </a:lvl7pPr>
              <a:lvl8pPr marL="2730500" indent="-112713" defTabSz="895350" eaLnBrk="0" fontAlgn="base" hangingPunct="0">
                <a:spcBef>
                  <a:spcPct val="0"/>
                </a:spcBef>
                <a:spcAft>
                  <a:spcPct val="0"/>
                </a:spcAft>
                <a:defRPr sz="2400">
                  <a:solidFill>
                    <a:schemeClr val="tx1"/>
                  </a:solidFill>
                  <a:latin typeface="Times New Roman" panose="02020603050405020304" pitchFamily="18" charset="0"/>
                </a:defRPr>
              </a:lvl8pPr>
              <a:lvl9pPr marL="3187700" indent="-112713"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en-US" altLang="en-US" sz="1400" b="1" dirty="0">
                  <a:latin typeface="Arial" panose="020B0604020202020204" pitchFamily="34" charset="0"/>
                </a:rPr>
                <a:t>Communicate the Change</a:t>
              </a:r>
            </a:p>
            <a:p>
              <a:pPr lvl="1" eaLnBrk="1" hangingPunct="1">
                <a:lnSpc>
                  <a:spcPct val="85000"/>
                </a:lnSpc>
                <a:buFontTx/>
                <a:buChar char="•"/>
              </a:pPr>
              <a:r>
                <a:rPr lang="en-US" altLang="en-US" sz="1200" dirty="0">
                  <a:latin typeface="Arial" panose="020B0604020202020204" pitchFamily="34" charset="0"/>
                </a:rPr>
                <a:t>Leadership by example</a:t>
              </a:r>
            </a:p>
            <a:p>
              <a:pPr lvl="1" eaLnBrk="1" hangingPunct="1">
                <a:lnSpc>
                  <a:spcPct val="85000"/>
                </a:lnSpc>
                <a:buFontTx/>
                <a:buChar char="•"/>
              </a:pPr>
              <a:r>
                <a:rPr lang="en-US" altLang="en-US" sz="1200" dirty="0">
                  <a:latin typeface="Arial" panose="020B0604020202020204" pitchFamily="34" charset="0"/>
                </a:rPr>
                <a:t>Repetition</a:t>
              </a:r>
            </a:p>
            <a:p>
              <a:pPr lvl="1" eaLnBrk="1" hangingPunct="1">
                <a:lnSpc>
                  <a:spcPct val="85000"/>
                </a:lnSpc>
                <a:buFontTx/>
                <a:buChar char="•"/>
              </a:pPr>
              <a:r>
                <a:rPr lang="en-US" altLang="en-US" sz="1200" dirty="0">
                  <a:latin typeface="Arial" panose="020B0604020202020204" pitchFamily="34" charset="0"/>
                </a:rPr>
                <a:t>Stories, metaphors</a:t>
              </a:r>
            </a:p>
            <a:p>
              <a:pPr lvl="1" eaLnBrk="1" hangingPunct="1">
                <a:lnSpc>
                  <a:spcPct val="85000"/>
                </a:lnSpc>
                <a:buFontTx/>
                <a:buChar char="•"/>
              </a:pPr>
              <a:r>
                <a:rPr lang="en-US" altLang="en-US" sz="1200" dirty="0">
                  <a:latin typeface="Arial" panose="020B0604020202020204" pitchFamily="34" charset="0"/>
                </a:rPr>
                <a:t>Multiple forums</a:t>
              </a:r>
            </a:p>
            <a:p>
              <a:pPr lvl="1" eaLnBrk="1" hangingPunct="1">
                <a:lnSpc>
                  <a:spcPct val="85000"/>
                </a:lnSpc>
                <a:buFontTx/>
                <a:buChar char="•"/>
              </a:pPr>
              <a:r>
                <a:rPr lang="en-US" altLang="en-US" sz="1200" dirty="0">
                  <a:latin typeface="Arial" panose="020B0604020202020204" pitchFamily="34" charset="0"/>
                </a:rPr>
                <a:t>Two-way communication</a:t>
              </a:r>
            </a:p>
          </p:txBody>
        </p:sp>
      </p:grpSp>
      <p:grpSp>
        <p:nvGrpSpPr>
          <p:cNvPr id="115757" name="Group 45">
            <a:extLst>
              <a:ext uri="{FF2B5EF4-FFF2-40B4-BE49-F238E27FC236}">
                <a16:creationId xmlns:a16="http://schemas.microsoft.com/office/drawing/2014/main" id="{D1C53671-AD93-4006-A0E4-D6F8FE1E380A}"/>
              </a:ext>
            </a:extLst>
          </p:cNvPr>
          <p:cNvGrpSpPr>
            <a:grpSpLocks/>
          </p:cNvGrpSpPr>
          <p:nvPr/>
        </p:nvGrpSpPr>
        <p:grpSpPr bwMode="auto">
          <a:xfrm>
            <a:off x="203200" y="874713"/>
            <a:ext cx="8737600" cy="469900"/>
            <a:chOff x="128" y="551"/>
            <a:chExt cx="5504" cy="296"/>
          </a:xfrm>
        </p:grpSpPr>
        <p:sp>
          <p:nvSpPr>
            <p:cNvPr id="115758" name="Rectangle 46">
              <a:extLst>
                <a:ext uri="{FF2B5EF4-FFF2-40B4-BE49-F238E27FC236}">
                  <a16:creationId xmlns:a16="http://schemas.microsoft.com/office/drawing/2014/main" id="{8E048067-2738-46FE-87F9-9E3185A85908}"/>
                </a:ext>
              </a:extLst>
            </p:cNvPr>
            <p:cNvSpPr>
              <a:spLocks noChangeArrowheads="1"/>
            </p:cNvSpPr>
            <p:nvPr/>
          </p:nvSpPr>
          <p:spPr bwMode="auto">
            <a:xfrm>
              <a:off x="2345" y="551"/>
              <a:ext cx="2206" cy="296"/>
            </a:xfrm>
            <a:prstGeom prst="rect">
              <a:avLst/>
            </a:prstGeom>
            <a:gradFill rotWithShape="0">
              <a:gsLst>
                <a:gs pos="0">
                  <a:srgbClr val="99CCFF"/>
                </a:gs>
                <a:gs pos="100000">
                  <a:srgbClr val="FFFF99"/>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786" tIns="65392" rIns="130786" bIns="65392" anchor="ctr"/>
            <a:lstStyle/>
            <a:p>
              <a:endParaRPr lang="en-US" dirty="0"/>
            </a:p>
          </p:txBody>
        </p:sp>
        <p:sp>
          <p:nvSpPr>
            <p:cNvPr id="115759" name="Rectangle 47">
              <a:extLst>
                <a:ext uri="{FF2B5EF4-FFF2-40B4-BE49-F238E27FC236}">
                  <a16:creationId xmlns:a16="http://schemas.microsoft.com/office/drawing/2014/main" id="{272B563D-6659-4B69-B85D-3A8006D9A47C}"/>
                </a:ext>
              </a:extLst>
            </p:cNvPr>
            <p:cNvSpPr>
              <a:spLocks noChangeArrowheads="1"/>
            </p:cNvSpPr>
            <p:nvPr/>
          </p:nvSpPr>
          <p:spPr bwMode="auto">
            <a:xfrm>
              <a:off x="128" y="551"/>
              <a:ext cx="1104" cy="295"/>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lnSpc>
                  <a:spcPct val="85000"/>
                </a:lnSpc>
              </a:pPr>
              <a:r>
                <a:rPr lang="en-US" altLang="en-US" sz="1400" b="1" dirty="0">
                  <a:latin typeface="Arial" panose="020B0604020202020204" pitchFamily="34" charset="0"/>
                </a:rPr>
                <a:t>Assess</a:t>
              </a:r>
            </a:p>
          </p:txBody>
        </p:sp>
        <p:sp>
          <p:nvSpPr>
            <p:cNvPr id="115760" name="Rectangle 48">
              <a:extLst>
                <a:ext uri="{FF2B5EF4-FFF2-40B4-BE49-F238E27FC236}">
                  <a16:creationId xmlns:a16="http://schemas.microsoft.com/office/drawing/2014/main" id="{635C0D43-EFFD-4D91-AA5F-968E56C392E8}"/>
                </a:ext>
              </a:extLst>
            </p:cNvPr>
            <p:cNvSpPr>
              <a:spLocks noChangeArrowheads="1"/>
            </p:cNvSpPr>
            <p:nvPr/>
          </p:nvSpPr>
          <p:spPr bwMode="auto">
            <a:xfrm>
              <a:off x="1232" y="551"/>
              <a:ext cx="1110" cy="295"/>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lnSpc>
                  <a:spcPct val="85000"/>
                </a:lnSpc>
              </a:pPr>
              <a:r>
                <a:rPr lang="en-US" altLang="en-US" sz="1400" b="1" dirty="0">
                  <a:latin typeface="Arial" panose="020B0604020202020204" pitchFamily="34" charset="0"/>
                </a:rPr>
                <a:t>Establish Direction</a:t>
              </a:r>
            </a:p>
          </p:txBody>
        </p:sp>
        <p:sp>
          <p:nvSpPr>
            <p:cNvPr id="115761" name="Rectangle 49">
              <a:extLst>
                <a:ext uri="{FF2B5EF4-FFF2-40B4-BE49-F238E27FC236}">
                  <a16:creationId xmlns:a16="http://schemas.microsoft.com/office/drawing/2014/main" id="{F3971FDC-23BF-45A7-AE67-778C33CD6B6C}"/>
                </a:ext>
              </a:extLst>
            </p:cNvPr>
            <p:cNvSpPr>
              <a:spLocks noChangeArrowheads="1"/>
            </p:cNvSpPr>
            <p:nvPr/>
          </p:nvSpPr>
          <p:spPr bwMode="auto">
            <a:xfrm>
              <a:off x="3432" y="551"/>
              <a:ext cx="1102" cy="29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400" b="1" dirty="0">
                  <a:latin typeface="Arial" panose="020B0604020202020204" pitchFamily="34" charset="0"/>
                </a:rPr>
                <a:t>Implement</a:t>
              </a:r>
            </a:p>
          </p:txBody>
        </p:sp>
        <p:sp>
          <p:nvSpPr>
            <p:cNvPr id="115762" name="Rectangle 50">
              <a:extLst>
                <a:ext uri="{FF2B5EF4-FFF2-40B4-BE49-F238E27FC236}">
                  <a16:creationId xmlns:a16="http://schemas.microsoft.com/office/drawing/2014/main" id="{33BCE2CE-13ED-4CE8-AF23-7364C766F93B}"/>
                </a:ext>
              </a:extLst>
            </p:cNvPr>
            <p:cNvSpPr>
              <a:spLocks noChangeArrowheads="1"/>
            </p:cNvSpPr>
            <p:nvPr/>
          </p:nvSpPr>
          <p:spPr bwMode="auto">
            <a:xfrm>
              <a:off x="4534" y="551"/>
              <a:ext cx="1098" cy="295"/>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lnSpc>
                  <a:spcPct val="85000"/>
                </a:lnSpc>
              </a:pPr>
              <a:r>
                <a:rPr lang="en-US" altLang="en-US" sz="1400" b="1" dirty="0">
                  <a:latin typeface="Arial" panose="020B0604020202020204" pitchFamily="34" charset="0"/>
                </a:rPr>
                <a:t>Evaluate/ </a:t>
              </a:r>
              <a:br>
                <a:rPr lang="en-US" altLang="en-US" sz="1400" b="1" dirty="0">
                  <a:latin typeface="Arial" panose="020B0604020202020204" pitchFamily="34" charset="0"/>
                </a:rPr>
              </a:br>
              <a:r>
                <a:rPr lang="en-US" altLang="en-US" sz="1400" b="1" dirty="0">
                  <a:latin typeface="Arial" panose="020B0604020202020204" pitchFamily="34" charset="0"/>
                </a:rPr>
                <a:t>Institutionalize</a:t>
              </a:r>
            </a:p>
          </p:txBody>
        </p:sp>
        <p:sp>
          <p:nvSpPr>
            <p:cNvPr id="115763" name="Rectangle 51">
              <a:extLst>
                <a:ext uri="{FF2B5EF4-FFF2-40B4-BE49-F238E27FC236}">
                  <a16:creationId xmlns:a16="http://schemas.microsoft.com/office/drawing/2014/main" id="{E55E39C1-6B23-4754-9155-3F333EEFF920}"/>
                </a:ext>
              </a:extLst>
            </p:cNvPr>
            <p:cNvSpPr>
              <a:spLocks noChangeArrowheads="1"/>
            </p:cNvSpPr>
            <p:nvPr/>
          </p:nvSpPr>
          <p:spPr bwMode="auto">
            <a:xfrm>
              <a:off x="2358" y="551"/>
              <a:ext cx="1074" cy="295"/>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749" tIns="60873" rIns="121749" bIns="60873" anchor="ctr"/>
            <a:lstStyle/>
            <a:p>
              <a:pPr algn="ctr" eaLnBrk="1" hangingPunct="1"/>
              <a:r>
                <a:rPr lang="en-US" altLang="en-US" sz="1400" b="1" dirty="0">
                  <a:latin typeface="Arial" panose="020B0604020202020204" pitchFamily="34" charset="0"/>
                </a:rPr>
                <a:t>Plan</a:t>
              </a:r>
            </a:p>
          </p:txBody>
        </p:sp>
      </p:grpSp>
      <p:pic>
        <p:nvPicPr>
          <p:cNvPr id="3" name="Picture 2">
            <a:extLst>
              <a:ext uri="{FF2B5EF4-FFF2-40B4-BE49-F238E27FC236}">
                <a16:creationId xmlns:a16="http://schemas.microsoft.com/office/drawing/2014/main" id="{5293E188-CBA2-4EAC-8B68-185091D0CC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85760"/>
            <a:ext cx="609600" cy="4376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5757"/>
                                        </p:tgtEl>
                                        <p:attrNameLst>
                                          <p:attrName>style.visibility</p:attrName>
                                        </p:attrNameLst>
                                      </p:cBhvr>
                                      <p:to>
                                        <p:strVal val="visible"/>
                                      </p:to>
                                    </p:set>
                                    <p:anim calcmode="lin" valueType="num">
                                      <p:cBhvr additive="base">
                                        <p:cTn id="7" dur="500" fill="hold"/>
                                        <p:tgtEl>
                                          <p:spTgt spid="115757"/>
                                        </p:tgtEl>
                                        <p:attrNameLst>
                                          <p:attrName>ppt_x</p:attrName>
                                        </p:attrNameLst>
                                      </p:cBhvr>
                                      <p:tavLst>
                                        <p:tav tm="0">
                                          <p:val>
                                            <p:strVal val="0-#ppt_w/2"/>
                                          </p:val>
                                        </p:tav>
                                        <p:tav tm="100000">
                                          <p:val>
                                            <p:strVal val="#ppt_x"/>
                                          </p:val>
                                        </p:tav>
                                      </p:tavLst>
                                    </p:anim>
                                    <p:anim calcmode="lin" valueType="num">
                                      <p:cBhvr additive="base">
                                        <p:cTn id="8" dur="500" fill="hold"/>
                                        <p:tgtEl>
                                          <p:spTgt spid="11575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5727"/>
                                        </p:tgtEl>
                                        <p:attrNameLst>
                                          <p:attrName>style.visibility</p:attrName>
                                        </p:attrNameLst>
                                      </p:cBhvr>
                                      <p:to>
                                        <p:strVal val="visible"/>
                                      </p:to>
                                    </p:set>
                                    <p:anim calcmode="lin" valueType="num">
                                      <p:cBhvr additive="base">
                                        <p:cTn id="13" dur="500" fill="hold"/>
                                        <p:tgtEl>
                                          <p:spTgt spid="115727"/>
                                        </p:tgtEl>
                                        <p:attrNameLst>
                                          <p:attrName>ppt_x</p:attrName>
                                        </p:attrNameLst>
                                      </p:cBhvr>
                                      <p:tavLst>
                                        <p:tav tm="0">
                                          <p:val>
                                            <p:strVal val="0-#ppt_w/2"/>
                                          </p:val>
                                        </p:tav>
                                        <p:tav tm="100000">
                                          <p:val>
                                            <p:strVal val="#ppt_x"/>
                                          </p:val>
                                        </p:tav>
                                      </p:tavLst>
                                    </p:anim>
                                    <p:anim calcmode="lin" valueType="num">
                                      <p:cBhvr additive="base">
                                        <p:cTn id="14" dur="500" fill="hold"/>
                                        <p:tgtEl>
                                          <p:spTgt spid="1157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5722"/>
                                        </p:tgtEl>
                                        <p:attrNameLst>
                                          <p:attrName>style.visibility</p:attrName>
                                        </p:attrNameLst>
                                      </p:cBhvr>
                                      <p:to>
                                        <p:strVal val="visible"/>
                                      </p:to>
                                    </p:set>
                                    <p:anim calcmode="lin" valueType="num">
                                      <p:cBhvr additive="base">
                                        <p:cTn id="19" dur="500" fill="hold"/>
                                        <p:tgtEl>
                                          <p:spTgt spid="115722"/>
                                        </p:tgtEl>
                                        <p:attrNameLst>
                                          <p:attrName>ppt_x</p:attrName>
                                        </p:attrNameLst>
                                      </p:cBhvr>
                                      <p:tavLst>
                                        <p:tav tm="0">
                                          <p:val>
                                            <p:strVal val="0-#ppt_w/2"/>
                                          </p:val>
                                        </p:tav>
                                        <p:tav tm="100000">
                                          <p:val>
                                            <p:strVal val="#ppt_x"/>
                                          </p:val>
                                        </p:tav>
                                      </p:tavLst>
                                    </p:anim>
                                    <p:anim calcmode="lin" valueType="num">
                                      <p:cBhvr additive="base">
                                        <p:cTn id="20" dur="500" fill="hold"/>
                                        <p:tgtEl>
                                          <p:spTgt spid="1157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5748"/>
                                        </p:tgtEl>
                                        <p:attrNameLst>
                                          <p:attrName>style.visibility</p:attrName>
                                        </p:attrNameLst>
                                      </p:cBhvr>
                                      <p:to>
                                        <p:strVal val="visible"/>
                                      </p:to>
                                    </p:set>
                                    <p:anim calcmode="lin" valueType="num">
                                      <p:cBhvr additive="base">
                                        <p:cTn id="25" dur="500" fill="hold"/>
                                        <p:tgtEl>
                                          <p:spTgt spid="115748"/>
                                        </p:tgtEl>
                                        <p:attrNameLst>
                                          <p:attrName>ppt_x</p:attrName>
                                        </p:attrNameLst>
                                      </p:cBhvr>
                                      <p:tavLst>
                                        <p:tav tm="0">
                                          <p:val>
                                            <p:strVal val="0-#ppt_w/2"/>
                                          </p:val>
                                        </p:tav>
                                        <p:tav tm="100000">
                                          <p:val>
                                            <p:strVal val="#ppt_x"/>
                                          </p:val>
                                        </p:tav>
                                      </p:tavLst>
                                    </p:anim>
                                    <p:anim calcmode="lin" valueType="num">
                                      <p:cBhvr additive="base">
                                        <p:cTn id="26" dur="500" fill="hold"/>
                                        <p:tgtEl>
                                          <p:spTgt spid="11574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5726"/>
                                        </p:tgtEl>
                                        <p:attrNameLst>
                                          <p:attrName>style.visibility</p:attrName>
                                        </p:attrNameLst>
                                      </p:cBhvr>
                                      <p:to>
                                        <p:strVal val="visible"/>
                                      </p:to>
                                    </p:set>
                                    <p:anim calcmode="lin" valueType="num">
                                      <p:cBhvr additive="base">
                                        <p:cTn id="31" dur="500" fill="hold"/>
                                        <p:tgtEl>
                                          <p:spTgt spid="115726"/>
                                        </p:tgtEl>
                                        <p:attrNameLst>
                                          <p:attrName>ppt_x</p:attrName>
                                        </p:attrNameLst>
                                      </p:cBhvr>
                                      <p:tavLst>
                                        <p:tav tm="0">
                                          <p:val>
                                            <p:strVal val="0-#ppt_w/2"/>
                                          </p:val>
                                        </p:tav>
                                        <p:tav tm="100000">
                                          <p:val>
                                            <p:strVal val="#ppt_x"/>
                                          </p:val>
                                        </p:tav>
                                      </p:tavLst>
                                    </p:anim>
                                    <p:anim calcmode="lin" valueType="num">
                                      <p:cBhvr additive="base">
                                        <p:cTn id="32" dur="500" fill="hold"/>
                                        <p:tgtEl>
                                          <p:spTgt spid="11572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15753"/>
                                        </p:tgtEl>
                                        <p:attrNameLst>
                                          <p:attrName>style.visibility</p:attrName>
                                        </p:attrNameLst>
                                      </p:cBhvr>
                                      <p:to>
                                        <p:strVal val="visible"/>
                                      </p:to>
                                    </p:set>
                                    <p:anim calcmode="lin" valueType="num">
                                      <p:cBhvr additive="base">
                                        <p:cTn id="37" dur="500" fill="hold"/>
                                        <p:tgtEl>
                                          <p:spTgt spid="115753"/>
                                        </p:tgtEl>
                                        <p:attrNameLst>
                                          <p:attrName>ppt_x</p:attrName>
                                        </p:attrNameLst>
                                      </p:cBhvr>
                                      <p:tavLst>
                                        <p:tav tm="0">
                                          <p:val>
                                            <p:strVal val="0-#ppt_w/2"/>
                                          </p:val>
                                        </p:tav>
                                        <p:tav tm="100000">
                                          <p:val>
                                            <p:strVal val="#ppt_x"/>
                                          </p:val>
                                        </p:tav>
                                      </p:tavLst>
                                    </p:anim>
                                    <p:anim calcmode="lin" valueType="num">
                                      <p:cBhvr additive="base">
                                        <p:cTn id="38" dur="500" fill="hold"/>
                                        <p:tgtEl>
                                          <p:spTgt spid="11575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15745"/>
                                        </p:tgtEl>
                                        <p:attrNameLst>
                                          <p:attrName>style.visibility</p:attrName>
                                        </p:attrNameLst>
                                      </p:cBhvr>
                                      <p:to>
                                        <p:strVal val="visible"/>
                                      </p:to>
                                    </p:set>
                                    <p:anim calcmode="lin" valueType="num">
                                      <p:cBhvr additive="base">
                                        <p:cTn id="43" dur="500" fill="hold"/>
                                        <p:tgtEl>
                                          <p:spTgt spid="115745"/>
                                        </p:tgtEl>
                                        <p:attrNameLst>
                                          <p:attrName>ppt_x</p:attrName>
                                        </p:attrNameLst>
                                      </p:cBhvr>
                                      <p:tavLst>
                                        <p:tav tm="0">
                                          <p:val>
                                            <p:strVal val="0-#ppt_w/2"/>
                                          </p:val>
                                        </p:tav>
                                        <p:tav tm="100000">
                                          <p:val>
                                            <p:strVal val="#ppt_x"/>
                                          </p:val>
                                        </p:tav>
                                      </p:tavLst>
                                    </p:anim>
                                    <p:anim calcmode="lin" valueType="num">
                                      <p:cBhvr additive="base">
                                        <p:cTn id="44" dur="500" fill="hold"/>
                                        <p:tgtEl>
                                          <p:spTgt spid="1157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81172-B8C9-4D3E-A4A2-27A636C644FE}"/>
              </a:ext>
            </a:extLst>
          </p:cNvPr>
          <p:cNvSpPr>
            <a:spLocks noGrp="1"/>
          </p:cNvSpPr>
          <p:nvPr>
            <p:ph type="title"/>
          </p:nvPr>
        </p:nvSpPr>
        <p:spPr>
          <a:xfrm>
            <a:off x="703217" y="838200"/>
            <a:ext cx="6347713" cy="685800"/>
          </a:xfrm>
        </p:spPr>
        <p:txBody>
          <a:bodyPr/>
          <a:lstStyle/>
          <a:p>
            <a:r>
              <a:rPr lang="en-US" dirty="0"/>
              <a:t>Leader’s Role in Change</a:t>
            </a:r>
          </a:p>
        </p:txBody>
      </p:sp>
      <p:sp>
        <p:nvSpPr>
          <p:cNvPr id="3" name="Content Placeholder 2">
            <a:extLst>
              <a:ext uri="{FF2B5EF4-FFF2-40B4-BE49-F238E27FC236}">
                <a16:creationId xmlns:a16="http://schemas.microsoft.com/office/drawing/2014/main" id="{41C48BD7-7210-464B-9D41-DA5F7C396ED4}"/>
              </a:ext>
            </a:extLst>
          </p:cNvPr>
          <p:cNvSpPr>
            <a:spLocks noGrp="1"/>
          </p:cNvSpPr>
          <p:nvPr>
            <p:ph idx="1"/>
          </p:nvPr>
        </p:nvSpPr>
        <p:spPr>
          <a:xfrm>
            <a:off x="609600" y="1447800"/>
            <a:ext cx="6347714" cy="4759787"/>
          </a:xfrm>
        </p:spPr>
        <p:txBody>
          <a:bodyPr>
            <a:normAutofit fontScale="85000" lnSpcReduction="10000"/>
          </a:bodyPr>
          <a:lstStyle/>
          <a:p>
            <a:r>
              <a:rPr lang="en-US" sz="2200" dirty="0"/>
              <a:t>No longer dealing with one organizational or several changes at a time</a:t>
            </a:r>
          </a:p>
          <a:p>
            <a:r>
              <a:rPr lang="en-US" sz="2200" dirty="0"/>
              <a:t>Instead must be focused on </a:t>
            </a:r>
            <a:r>
              <a:rPr lang="en-US" sz="2200" b="1" dirty="0"/>
              <a:t>developing a culture </a:t>
            </a:r>
            <a:r>
              <a:rPr lang="en-US" sz="2200" dirty="0"/>
              <a:t>that embraces change/disruption with not just the leader but a large numbers of leaders throughout the organization who embrace:</a:t>
            </a:r>
          </a:p>
          <a:p>
            <a:pPr lvl="1"/>
            <a:r>
              <a:rPr lang="en-US" sz="2000" dirty="0"/>
              <a:t>An accelerated sense of urgency</a:t>
            </a:r>
          </a:p>
          <a:p>
            <a:pPr lvl="1"/>
            <a:r>
              <a:rPr lang="en-US" sz="2000" dirty="0"/>
              <a:t>Rapid adoption of technology shifts</a:t>
            </a:r>
          </a:p>
          <a:p>
            <a:pPr lvl="1"/>
            <a:r>
              <a:rPr lang="en-US" sz="2000" dirty="0"/>
              <a:t>Agility so the organization adapt quickly</a:t>
            </a:r>
          </a:p>
          <a:p>
            <a:pPr lvl="1"/>
            <a:r>
              <a:rPr lang="en-US" sz="2000" dirty="0"/>
              <a:t>Just-in-time decision making</a:t>
            </a:r>
          </a:p>
          <a:p>
            <a:pPr lvl="1"/>
            <a:r>
              <a:rPr lang="en-US" sz="2000" dirty="0"/>
              <a:t>Thinking out of the box</a:t>
            </a:r>
          </a:p>
          <a:p>
            <a:pPr lvl="1"/>
            <a:r>
              <a:rPr lang="en-US" sz="2000" dirty="0"/>
              <a:t>Rapid implementation and elimination of road blocks</a:t>
            </a:r>
          </a:p>
          <a:p>
            <a:pPr lvl="1"/>
            <a:r>
              <a:rPr lang="en-US" sz="2000" dirty="0"/>
              <a:t>A compelling vision of the future that incorporates ever accelerating change </a:t>
            </a:r>
            <a:r>
              <a:rPr lang="en-US" sz="2000"/>
              <a:t>and disruption</a:t>
            </a:r>
            <a:endParaRPr lang="en-US" sz="2000" dirty="0"/>
          </a:p>
          <a:p>
            <a:pPr lvl="1"/>
            <a:endParaRPr lang="en-US" sz="2000" dirty="0"/>
          </a:p>
        </p:txBody>
      </p:sp>
    </p:spTree>
    <p:extLst>
      <p:ext uri="{BB962C8B-B14F-4D97-AF65-F5344CB8AC3E}">
        <p14:creationId xmlns:p14="http://schemas.microsoft.com/office/powerpoint/2010/main" val="862025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a:extLst>
              <a:ext uri="{FF2B5EF4-FFF2-40B4-BE49-F238E27FC236}">
                <a16:creationId xmlns:a16="http://schemas.microsoft.com/office/drawing/2014/main" id="{BD9D775E-4292-450A-B87C-BFA97E2ECDF3}"/>
              </a:ext>
            </a:extLst>
          </p:cNvPr>
          <p:cNvSpPr>
            <a:spLocks noGrp="1" noChangeArrowheads="1"/>
          </p:cNvSpPr>
          <p:nvPr>
            <p:ph type="title"/>
          </p:nvPr>
        </p:nvSpPr>
        <p:spPr>
          <a:xfrm>
            <a:off x="685800" y="800100"/>
            <a:ext cx="6347714" cy="762000"/>
          </a:xfrm>
        </p:spPr>
        <p:txBody>
          <a:bodyPr/>
          <a:lstStyle/>
          <a:p>
            <a:r>
              <a:rPr lang="en-US" altLang="en-US" dirty="0"/>
              <a:t>It Starts with the Leader:</a:t>
            </a:r>
          </a:p>
        </p:txBody>
      </p:sp>
      <p:sp>
        <p:nvSpPr>
          <p:cNvPr id="175107" name="Rectangle 1027">
            <a:extLst>
              <a:ext uri="{FF2B5EF4-FFF2-40B4-BE49-F238E27FC236}">
                <a16:creationId xmlns:a16="http://schemas.microsoft.com/office/drawing/2014/main" id="{20080264-1279-4A4F-9320-52C4B9FFA7A8}"/>
              </a:ext>
            </a:extLst>
          </p:cNvPr>
          <p:cNvSpPr>
            <a:spLocks noGrp="1" noChangeArrowheads="1"/>
          </p:cNvSpPr>
          <p:nvPr>
            <p:ph type="body" idx="1"/>
          </p:nvPr>
        </p:nvSpPr>
        <p:spPr>
          <a:xfrm>
            <a:off x="685800" y="1863618"/>
            <a:ext cx="6705600" cy="3880773"/>
          </a:xfrm>
        </p:spPr>
        <p:txBody>
          <a:bodyPr>
            <a:normAutofit lnSpcReduction="10000"/>
          </a:bodyPr>
          <a:lstStyle/>
          <a:p>
            <a:r>
              <a:rPr lang="en-US" altLang="en-US" sz="2400" dirty="0"/>
              <a:t>Modeling the way by embracing change and not being a roadblock to change</a:t>
            </a:r>
          </a:p>
          <a:p>
            <a:r>
              <a:rPr lang="en-US" altLang="en-US" sz="2400" dirty="0"/>
              <a:t>Encouraging the heart</a:t>
            </a:r>
          </a:p>
          <a:p>
            <a:r>
              <a:rPr lang="en-US" altLang="en-US" sz="2400" dirty="0"/>
              <a:t>Inspiring a shared vision of an agile, responsive corporate culture</a:t>
            </a:r>
          </a:p>
          <a:p>
            <a:r>
              <a:rPr lang="en-US" altLang="en-US" sz="2400" dirty="0"/>
              <a:t>Constantly challenging the current process, the “we have always done it this way”</a:t>
            </a:r>
          </a:p>
          <a:p>
            <a:r>
              <a:rPr lang="en-US" altLang="en-US" sz="2400" dirty="0"/>
              <a:t>Enabling others to act; leadership at all levels of the organization</a:t>
            </a:r>
          </a:p>
        </p:txBody>
      </p:sp>
      <p:sp>
        <p:nvSpPr>
          <p:cNvPr id="175108" name="Text Box 1028">
            <a:extLst>
              <a:ext uri="{FF2B5EF4-FFF2-40B4-BE49-F238E27FC236}">
                <a16:creationId xmlns:a16="http://schemas.microsoft.com/office/drawing/2014/main" id="{0A115B8B-799A-4888-BA4A-035845C31827}"/>
              </a:ext>
            </a:extLst>
          </p:cNvPr>
          <p:cNvSpPr txBox="1">
            <a:spLocks noChangeArrowheads="1"/>
          </p:cNvSpPr>
          <p:nvPr/>
        </p:nvSpPr>
        <p:spPr bwMode="auto">
          <a:xfrm>
            <a:off x="4639564" y="5744391"/>
            <a:ext cx="26324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dirty="0">
                <a:solidFill>
                  <a:schemeClr val="tx1">
                    <a:lumMod val="75000"/>
                    <a:lumOff val="25000"/>
                  </a:schemeClr>
                </a:solidFill>
              </a:rPr>
              <a:t>The Leadership Challenge</a:t>
            </a:r>
            <a:r>
              <a:rPr lang="en-US" altLang="en-US" sz="1600" dirty="0">
                <a:solidFill>
                  <a:schemeClr val="tx1">
                    <a:lumMod val="75000"/>
                    <a:lumOff val="25000"/>
                  </a:schemeClr>
                </a:solidFill>
              </a:rPr>
              <a:t> </a:t>
            </a:r>
          </a:p>
          <a:p>
            <a:r>
              <a:rPr lang="en-US" altLang="en-US" sz="1600" dirty="0">
                <a:solidFill>
                  <a:schemeClr val="tx1">
                    <a:lumMod val="75000"/>
                    <a:lumOff val="25000"/>
                  </a:schemeClr>
                </a:solidFill>
              </a:rPr>
              <a:t>Kouzes and Posner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514600"/>
            <a:ext cx="4953000" cy="1752600"/>
          </a:xfrm>
        </p:spPr>
        <p:txBody>
          <a:bodyPr>
            <a:noAutofit/>
          </a:bodyPr>
          <a:lstStyle/>
          <a:p>
            <a:pPr algn="ctr"/>
            <a:r>
              <a:rPr lang="en-US" sz="6600" dirty="0"/>
              <a:t>Questions??</a:t>
            </a:r>
          </a:p>
        </p:txBody>
      </p:sp>
    </p:spTree>
    <p:extLst>
      <p:ext uri="{BB962C8B-B14F-4D97-AF65-F5344CB8AC3E}">
        <p14:creationId xmlns:p14="http://schemas.microsoft.com/office/powerpoint/2010/main" val="12365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9790"/>
            <a:ext cx="6347713" cy="1320800"/>
          </a:xfrm>
        </p:spPr>
        <p:txBody>
          <a:bodyPr/>
          <a:lstStyle/>
          <a:p>
            <a:r>
              <a:rPr lang="en-US" dirty="0"/>
              <a:t>What is changing?</a:t>
            </a:r>
          </a:p>
        </p:txBody>
      </p:sp>
      <p:sp>
        <p:nvSpPr>
          <p:cNvPr id="5" name="Content Placeholder 4">
            <a:extLst>
              <a:ext uri="{FF2B5EF4-FFF2-40B4-BE49-F238E27FC236}">
                <a16:creationId xmlns:a16="http://schemas.microsoft.com/office/drawing/2014/main" id="{988CA2C9-29DD-4819-A15C-0054C08A82D2}"/>
              </a:ext>
            </a:extLst>
          </p:cNvPr>
          <p:cNvSpPr>
            <a:spLocks noGrp="1"/>
          </p:cNvSpPr>
          <p:nvPr>
            <p:ph idx="1"/>
          </p:nvPr>
        </p:nvSpPr>
        <p:spPr>
          <a:xfrm>
            <a:off x="370840" y="1600200"/>
            <a:ext cx="3058160" cy="4114800"/>
          </a:xfrm>
        </p:spPr>
        <p:txBody>
          <a:bodyPr>
            <a:normAutofit/>
          </a:bodyPr>
          <a:lstStyle/>
          <a:p>
            <a:pPr>
              <a:spcBef>
                <a:spcPts val="600"/>
              </a:spcBef>
            </a:pPr>
            <a:r>
              <a:rPr lang="en-US" sz="2400" dirty="0"/>
              <a:t>Globally</a:t>
            </a:r>
          </a:p>
          <a:p>
            <a:pPr lvl="1">
              <a:spcBef>
                <a:spcPts val="600"/>
              </a:spcBef>
            </a:pPr>
            <a:r>
              <a:rPr lang="en-US" sz="2000" dirty="0"/>
              <a:t>Technology</a:t>
            </a:r>
          </a:p>
          <a:p>
            <a:pPr lvl="1">
              <a:spcBef>
                <a:spcPts val="600"/>
              </a:spcBef>
            </a:pPr>
            <a:r>
              <a:rPr lang="en-US" sz="2000" dirty="0"/>
              <a:t>Economics</a:t>
            </a:r>
          </a:p>
          <a:p>
            <a:pPr lvl="1">
              <a:spcBef>
                <a:spcPts val="600"/>
              </a:spcBef>
            </a:pPr>
            <a:r>
              <a:rPr lang="en-US" sz="2000" dirty="0"/>
              <a:t>Threats</a:t>
            </a:r>
          </a:p>
          <a:p>
            <a:pPr lvl="1">
              <a:spcBef>
                <a:spcPts val="600"/>
              </a:spcBef>
            </a:pPr>
            <a:r>
              <a:rPr lang="en-US" sz="2000" dirty="0"/>
              <a:t>Privacy</a:t>
            </a:r>
          </a:p>
          <a:p>
            <a:pPr lvl="1">
              <a:spcBef>
                <a:spcPts val="600"/>
              </a:spcBef>
            </a:pPr>
            <a:r>
              <a:rPr lang="en-US" sz="2000" dirty="0"/>
              <a:t>Security</a:t>
            </a:r>
          </a:p>
          <a:p>
            <a:pPr>
              <a:spcBef>
                <a:spcPts val="600"/>
              </a:spcBef>
            </a:pPr>
            <a:r>
              <a:rPr lang="en-US" sz="2400" dirty="0"/>
              <a:t>Unexpected Disaster (fire, hurricane, flood, etc.)</a:t>
            </a:r>
          </a:p>
        </p:txBody>
      </p:sp>
      <p:sp>
        <p:nvSpPr>
          <p:cNvPr id="4" name="Content Placeholder 4">
            <a:extLst>
              <a:ext uri="{FF2B5EF4-FFF2-40B4-BE49-F238E27FC236}">
                <a16:creationId xmlns:a16="http://schemas.microsoft.com/office/drawing/2014/main" id="{A294962A-6A78-44EC-B658-F881FBECDE1D}"/>
              </a:ext>
            </a:extLst>
          </p:cNvPr>
          <p:cNvSpPr txBox="1">
            <a:spLocks/>
          </p:cNvSpPr>
          <p:nvPr/>
        </p:nvSpPr>
        <p:spPr>
          <a:xfrm>
            <a:off x="3200400" y="1601929"/>
            <a:ext cx="4191000" cy="449407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pPr>
            <a:r>
              <a:rPr lang="en-US" sz="2400" dirty="0"/>
              <a:t>Organizationally</a:t>
            </a:r>
          </a:p>
          <a:p>
            <a:pPr lvl="1">
              <a:spcBef>
                <a:spcPts val="600"/>
              </a:spcBef>
            </a:pPr>
            <a:r>
              <a:rPr lang="en-US" sz="2000" dirty="0"/>
              <a:t>Technology</a:t>
            </a:r>
          </a:p>
          <a:p>
            <a:pPr lvl="1">
              <a:spcBef>
                <a:spcPts val="600"/>
              </a:spcBef>
            </a:pPr>
            <a:r>
              <a:rPr lang="en-US" sz="2000" dirty="0"/>
              <a:t>Security Arena impacting DSS and Defense contractors</a:t>
            </a:r>
          </a:p>
          <a:p>
            <a:pPr lvl="2">
              <a:spcBef>
                <a:spcPts val="600"/>
              </a:spcBef>
            </a:pPr>
            <a:r>
              <a:rPr lang="en-US" sz="1800" dirty="0"/>
              <a:t>Insider Threats</a:t>
            </a:r>
          </a:p>
          <a:p>
            <a:pPr lvl="2">
              <a:spcBef>
                <a:spcPts val="600"/>
              </a:spcBef>
            </a:pPr>
            <a:r>
              <a:rPr lang="en-US" sz="1800" dirty="0"/>
              <a:t>From </a:t>
            </a:r>
            <a:r>
              <a:rPr lang="en-US" sz="1800" dirty="0" err="1"/>
              <a:t>JPAS</a:t>
            </a:r>
            <a:r>
              <a:rPr lang="en-US" sz="1800" dirty="0"/>
              <a:t> to DISS</a:t>
            </a:r>
          </a:p>
          <a:p>
            <a:pPr lvl="2">
              <a:spcBef>
                <a:spcPts val="600"/>
              </a:spcBef>
            </a:pPr>
            <a:r>
              <a:rPr lang="en-US" sz="1800" dirty="0"/>
              <a:t>From </a:t>
            </a:r>
            <a:r>
              <a:rPr lang="en-US" sz="1800" dirty="0" err="1"/>
              <a:t>eFCL</a:t>
            </a:r>
            <a:r>
              <a:rPr lang="en-US" sz="1800" dirty="0"/>
              <a:t> and </a:t>
            </a:r>
            <a:r>
              <a:rPr lang="en-US" sz="1800" dirty="0" err="1"/>
              <a:t>ISFD</a:t>
            </a:r>
            <a:r>
              <a:rPr lang="en-US" sz="1800" dirty="0"/>
              <a:t> to </a:t>
            </a:r>
            <a:r>
              <a:rPr lang="en-US" sz="1800" dirty="0" err="1"/>
              <a:t>NISS</a:t>
            </a:r>
            <a:endParaRPr lang="en-US" sz="1800" dirty="0"/>
          </a:p>
          <a:p>
            <a:pPr lvl="2">
              <a:spcBef>
                <a:spcPts val="600"/>
              </a:spcBef>
            </a:pPr>
            <a:r>
              <a:rPr lang="en-US" sz="1800" dirty="0"/>
              <a:t>NIST</a:t>
            </a:r>
          </a:p>
          <a:p>
            <a:pPr lvl="3">
              <a:spcBef>
                <a:spcPts val="600"/>
              </a:spcBef>
            </a:pPr>
            <a:r>
              <a:rPr lang="en-US" sz="1600" dirty="0"/>
              <a:t>Controlled Unclassified Information(CUI)</a:t>
            </a:r>
          </a:p>
          <a:p>
            <a:pPr lvl="3">
              <a:spcBef>
                <a:spcPts val="600"/>
              </a:spcBef>
            </a:pPr>
            <a:r>
              <a:rPr lang="en-US" sz="1600" dirty="0"/>
              <a:t>IT system cybersecurity</a:t>
            </a:r>
          </a:p>
          <a:p>
            <a:pPr lvl="2">
              <a:spcBef>
                <a:spcPts val="600"/>
              </a:spcBef>
            </a:pPr>
            <a:r>
              <a:rPr lang="en-US" sz="1800" dirty="0" err="1"/>
              <a:t>RMF</a:t>
            </a:r>
            <a:r>
              <a:rPr lang="en-US" sz="1800" dirty="0"/>
              <a:t> – Classified Systems</a:t>
            </a:r>
          </a:p>
          <a:p>
            <a:pPr>
              <a:spcBef>
                <a:spcPts val="600"/>
              </a:spcBef>
            </a:pPr>
            <a:endParaRPr lang="en-US" dirty="0"/>
          </a:p>
        </p:txBody>
      </p:sp>
    </p:spTree>
    <p:extLst>
      <p:ext uri="{BB962C8B-B14F-4D97-AF65-F5344CB8AC3E}">
        <p14:creationId xmlns:p14="http://schemas.microsoft.com/office/powerpoint/2010/main" val="94339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B036B6-B461-4105-B3D6-5FE84AA74A1B}"/>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25000"/>
                    </a14:imgEffect>
                  </a14:imgLayer>
                </a14:imgProps>
              </a:ext>
            </a:extLst>
          </a:blip>
          <a:srcRect l="3639" t="2968" r="1795" b="5032"/>
          <a:stretch/>
        </p:blipFill>
        <p:spPr>
          <a:xfrm>
            <a:off x="381000" y="1012496"/>
            <a:ext cx="6781800" cy="4833007"/>
          </a:xfrm>
          <a:prstGeom prst="rect">
            <a:avLst/>
          </a:prstGeom>
        </p:spPr>
      </p:pic>
    </p:spTree>
    <p:extLst>
      <p:ext uri="{BB962C8B-B14F-4D97-AF65-F5344CB8AC3E}">
        <p14:creationId xmlns:p14="http://schemas.microsoft.com/office/powerpoint/2010/main" val="330747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51CDF-A38F-4253-87C9-7530D48980D1}"/>
              </a:ext>
            </a:extLst>
          </p:cNvPr>
          <p:cNvSpPr>
            <a:spLocks noGrp="1"/>
          </p:cNvSpPr>
          <p:nvPr>
            <p:ph type="title"/>
          </p:nvPr>
        </p:nvSpPr>
        <p:spPr>
          <a:xfrm>
            <a:off x="533400" y="888672"/>
            <a:ext cx="6629400" cy="863928"/>
          </a:xfrm>
        </p:spPr>
        <p:txBody>
          <a:bodyPr>
            <a:normAutofit/>
          </a:bodyPr>
          <a:lstStyle/>
          <a:p>
            <a:r>
              <a:rPr lang="en-US" dirty="0"/>
              <a:t>Change: Digital Transformation</a:t>
            </a:r>
          </a:p>
        </p:txBody>
      </p:sp>
      <p:sp>
        <p:nvSpPr>
          <p:cNvPr id="3" name="Content Placeholder 2">
            <a:extLst>
              <a:ext uri="{FF2B5EF4-FFF2-40B4-BE49-F238E27FC236}">
                <a16:creationId xmlns:a16="http://schemas.microsoft.com/office/drawing/2014/main" id="{68BD1102-C92A-4A63-8B6A-D860C69A6108}"/>
              </a:ext>
            </a:extLst>
          </p:cNvPr>
          <p:cNvSpPr>
            <a:spLocks noGrp="1"/>
          </p:cNvSpPr>
          <p:nvPr>
            <p:ph idx="1"/>
          </p:nvPr>
        </p:nvSpPr>
        <p:spPr>
          <a:xfrm>
            <a:off x="609600" y="1828800"/>
            <a:ext cx="6347714" cy="2971800"/>
          </a:xfrm>
        </p:spPr>
        <p:txBody>
          <a:bodyPr>
            <a:normAutofit/>
          </a:bodyPr>
          <a:lstStyle/>
          <a:p>
            <a:r>
              <a:rPr lang="en-US" sz="2600" dirty="0"/>
              <a:t>Reshaping and changing everything:</a:t>
            </a:r>
          </a:p>
          <a:p>
            <a:pPr lvl="1"/>
            <a:r>
              <a:rPr lang="en-US" sz="2000" dirty="0"/>
              <a:t>Business</a:t>
            </a:r>
          </a:p>
          <a:p>
            <a:pPr lvl="1"/>
            <a:r>
              <a:rPr lang="en-US" sz="2000" dirty="0"/>
              <a:t>Communities</a:t>
            </a:r>
          </a:p>
          <a:p>
            <a:pPr lvl="1"/>
            <a:r>
              <a:rPr lang="en-US" sz="2000" dirty="0"/>
              <a:t>People</a:t>
            </a:r>
          </a:p>
          <a:p>
            <a:pPr lvl="1"/>
            <a:r>
              <a:rPr lang="en-US" sz="2000" dirty="0"/>
              <a:t>Nations</a:t>
            </a:r>
          </a:p>
          <a:p>
            <a:endParaRPr lang="en-US" dirty="0"/>
          </a:p>
        </p:txBody>
      </p:sp>
    </p:spTree>
    <p:extLst>
      <p:ext uri="{BB962C8B-B14F-4D97-AF65-F5344CB8AC3E}">
        <p14:creationId xmlns:p14="http://schemas.microsoft.com/office/powerpoint/2010/main" val="107777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6741205" cy="705394"/>
          </a:xfrm>
        </p:spPr>
        <p:txBody>
          <a:bodyPr/>
          <a:lstStyle/>
          <a:p>
            <a:r>
              <a:rPr lang="en-US" dirty="0"/>
              <a:t>Change: Disaster Preparedness</a:t>
            </a:r>
          </a:p>
        </p:txBody>
      </p:sp>
      <p:sp>
        <p:nvSpPr>
          <p:cNvPr id="3" name="Content Placeholder 2">
            <a:extLst>
              <a:ext uri="{FF2B5EF4-FFF2-40B4-BE49-F238E27FC236}">
                <a16:creationId xmlns:a16="http://schemas.microsoft.com/office/drawing/2014/main" id="{0095CEC2-1C63-4896-9B3D-F1531BA47B85}"/>
              </a:ext>
            </a:extLst>
          </p:cNvPr>
          <p:cNvSpPr>
            <a:spLocks noGrp="1"/>
          </p:cNvSpPr>
          <p:nvPr>
            <p:ph idx="1"/>
          </p:nvPr>
        </p:nvSpPr>
        <p:spPr>
          <a:xfrm>
            <a:off x="600888" y="1600200"/>
            <a:ext cx="6714311" cy="4800600"/>
          </a:xfrm>
        </p:spPr>
        <p:txBody>
          <a:bodyPr>
            <a:normAutofit/>
          </a:bodyPr>
          <a:lstStyle/>
          <a:p>
            <a:pPr>
              <a:spcBef>
                <a:spcPts val="600"/>
              </a:spcBef>
            </a:pPr>
            <a:r>
              <a:rPr lang="en-US" sz="2200" dirty="0">
                <a:ea typeface="Calibri" panose="020F0502020204030204" pitchFamily="34" charset="0"/>
              </a:rPr>
              <a:t>Hurricane Irma</a:t>
            </a:r>
          </a:p>
          <a:p>
            <a:pPr lvl="1">
              <a:spcBef>
                <a:spcPts val="600"/>
              </a:spcBef>
            </a:pPr>
            <a:r>
              <a:rPr lang="en-US" sz="1800" dirty="0">
                <a:ea typeface="Calibri" panose="020F0502020204030204" pitchFamily="34" charset="0"/>
              </a:rPr>
              <a:t>The U.S. Small Business Administration (SBA) approved 41,264 disaster loans for a total of $1.7 billion after Irma. </a:t>
            </a:r>
          </a:p>
          <a:p>
            <a:pPr lvl="1">
              <a:spcBef>
                <a:spcPts val="600"/>
              </a:spcBef>
            </a:pPr>
            <a:r>
              <a:rPr lang="en-US" sz="1800" dirty="0">
                <a:ea typeface="Calibri" panose="020F0502020204030204" pitchFamily="34" charset="0"/>
              </a:rPr>
              <a:t>4,767 business disaster loans have been approved for $393 million. </a:t>
            </a:r>
          </a:p>
          <a:p>
            <a:pPr>
              <a:spcBef>
                <a:spcPts val="600"/>
              </a:spcBef>
            </a:pPr>
            <a:r>
              <a:rPr lang="en-US" sz="2200" dirty="0"/>
              <a:t>Disaster Preparedness: After a Disaster (power outage, storm surge, fire)</a:t>
            </a:r>
          </a:p>
          <a:p>
            <a:pPr lvl="1">
              <a:spcBef>
                <a:spcPts val="600"/>
              </a:spcBef>
            </a:pPr>
            <a:r>
              <a:rPr lang="en-US" sz="1800" dirty="0"/>
              <a:t>40% of small businesses never reopen</a:t>
            </a:r>
          </a:p>
          <a:p>
            <a:pPr lvl="1">
              <a:spcBef>
                <a:spcPts val="600"/>
              </a:spcBef>
            </a:pPr>
            <a:r>
              <a:rPr lang="en-US" sz="1800" dirty="0"/>
              <a:t>70% did not have a disaster recovery plan </a:t>
            </a:r>
          </a:p>
          <a:p>
            <a:pPr>
              <a:spcBef>
                <a:spcPts val="600"/>
              </a:spcBef>
            </a:pPr>
            <a:r>
              <a:rPr lang="en-US" sz="2200" dirty="0"/>
              <a:t>IT Security</a:t>
            </a:r>
          </a:p>
          <a:p>
            <a:pPr lvl="1">
              <a:spcBef>
                <a:spcPts val="600"/>
              </a:spcBef>
            </a:pPr>
            <a:r>
              <a:rPr lang="en-US" sz="1800" dirty="0"/>
              <a:t>68% of small businesses close down within 6 months after a cyber attack.</a:t>
            </a:r>
          </a:p>
        </p:txBody>
      </p:sp>
    </p:spTree>
    <p:extLst>
      <p:ext uri="{BB962C8B-B14F-4D97-AF65-F5344CB8AC3E}">
        <p14:creationId xmlns:p14="http://schemas.microsoft.com/office/powerpoint/2010/main" val="417595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9C0C69-6183-40CF-9CC7-80CC0DCF0499}"/>
              </a:ext>
            </a:extLst>
          </p:cNvPr>
          <p:cNvSpPr>
            <a:spLocks noGrp="1"/>
          </p:cNvSpPr>
          <p:nvPr>
            <p:ph type="title"/>
          </p:nvPr>
        </p:nvSpPr>
        <p:spPr>
          <a:xfrm>
            <a:off x="609599" y="838200"/>
            <a:ext cx="6347713" cy="1320800"/>
          </a:xfrm>
        </p:spPr>
        <p:txBody>
          <a:bodyPr/>
          <a:lstStyle/>
          <a:p>
            <a:r>
              <a:rPr lang="en-US" dirty="0"/>
              <a:t>Change: What a Difference a Century Can Make</a:t>
            </a:r>
          </a:p>
        </p:txBody>
      </p:sp>
      <p:graphicFrame>
        <p:nvGraphicFramePr>
          <p:cNvPr id="8" name="Group 3">
            <a:extLst>
              <a:ext uri="{FF2B5EF4-FFF2-40B4-BE49-F238E27FC236}">
                <a16:creationId xmlns:a16="http://schemas.microsoft.com/office/drawing/2014/main" id="{647E6A32-812D-4AEF-AB20-82AA85BD3F19}"/>
              </a:ext>
            </a:extLst>
          </p:cNvPr>
          <p:cNvGraphicFramePr>
            <a:graphicFrameLocks noGrp="1"/>
          </p:cNvGraphicFramePr>
          <p:nvPr>
            <p:extLst>
              <p:ext uri="{D42A27DB-BD31-4B8C-83A1-F6EECF244321}">
                <p14:modId xmlns:p14="http://schemas.microsoft.com/office/powerpoint/2010/main" val="2818100190"/>
              </p:ext>
            </p:extLst>
          </p:nvPr>
        </p:nvGraphicFramePr>
        <p:xfrm>
          <a:off x="457200" y="2716761"/>
          <a:ext cx="6400800" cy="3379239"/>
        </p:xfrm>
        <a:graphic>
          <a:graphicData uri="http://schemas.openxmlformats.org/drawingml/2006/table">
            <a:tbl>
              <a:tblPr/>
              <a:tblGrid>
                <a:gridCol w="19050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Organization</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28575"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The Pyramid</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28575"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The Web or Network</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28575"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0"/>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Focus</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Internal</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External</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1"/>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Style</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Structured</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Flexible</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2"/>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Source of Strength</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Stability</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Change</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3"/>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Structure</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Self-sufficiency</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Interdependencies</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4"/>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Resources</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Atoms – Physical Assets</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Bits – Information</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5"/>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Operations</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Vertical Integration</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Virtual Integration</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6"/>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Products</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Mass Production</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Mass Customization</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12700"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7"/>
                  </a:ext>
                </a:extLst>
              </a:tr>
              <a:tr h="375471">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Reach</a:t>
                      </a:r>
                    </a:p>
                  </a:txBody>
                  <a:tcPr horzOverflow="overflow">
                    <a:lnL w="28575"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28575"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Domestic</a:t>
                      </a:r>
                    </a:p>
                  </a:txBody>
                  <a:tcPr horzOverflow="overflow">
                    <a:lnL w="12700" cap="flat" cmpd="sng" algn="ctr">
                      <a:solidFill>
                        <a:schemeClr val="tx1"/>
                      </a:solidFill>
                      <a:prstDash val="solid"/>
                      <a:round/>
                      <a:headEnd type="none" w="sm" len="sm"/>
                      <a:tailEnd type="none" w="med" len="med"/>
                    </a:lnL>
                    <a:lnR w="12700"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28575" cap="flat" cmpd="sng" algn="ctr">
                      <a:solidFill>
                        <a:schemeClr val="tx1"/>
                      </a:solidFill>
                      <a:prstDash val="solid"/>
                      <a:round/>
                      <a:headEnd type="none" w="sm" len="sm"/>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sz="1600" b="0" i="0" u="none" strike="noStrike" cap="none" normalizeH="0" baseline="0" dirty="0">
                          <a:ln>
                            <a:noFill/>
                          </a:ln>
                          <a:solidFill>
                            <a:schemeClr val="tx1">
                              <a:lumMod val="75000"/>
                              <a:lumOff val="25000"/>
                            </a:schemeClr>
                          </a:solidFill>
                          <a:effectLst/>
                          <a:latin typeface="+mn-lt"/>
                        </a:rPr>
                        <a:t>Global</a:t>
                      </a:r>
                    </a:p>
                  </a:txBody>
                  <a:tcPr horzOverflow="overflow">
                    <a:lnL w="12700" cap="flat" cmpd="sng" algn="ctr">
                      <a:solidFill>
                        <a:schemeClr val="tx1"/>
                      </a:solidFill>
                      <a:prstDash val="solid"/>
                      <a:round/>
                      <a:headEnd type="none" w="sm" len="sm"/>
                      <a:tailEnd type="none" w="med" len="med"/>
                    </a:lnL>
                    <a:lnR w="28575" cap="flat" cmpd="sng" algn="ctr">
                      <a:solidFill>
                        <a:schemeClr val="tx1"/>
                      </a:solidFill>
                      <a:prstDash val="solid"/>
                      <a:round/>
                      <a:headEnd type="none" w="sm" len="sm"/>
                      <a:tailEnd type="none" w="med" len="med"/>
                    </a:lnR>
                    <a:lnT w="12700" cap="flat" cmpd="sng" algn="ctr">
                      <a:solidFill>
                        <a:schemeClr val="tx1"/>
                      </a:solidFill>
                      <a:prstDash val="solid"/>
                      <a:round/>
                      <a:headEnd type="none" w="sm" len="sm"/>
                      <a:tailEnd type="none" w="med" len="med"/>
                    </a:lnT>
                    <a:lnB w="28575" cap="flat" cmpd="sng" algn="ctr">
                      <a:solidFill>
                        <a:schemeClr val="tx1"/>
                      </a:solidFill>
                      <a:prstDash val="solid"/>
                      <a:round/>
                      <a:headEnd type="none" w="sm" len="sm"/>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9" name="Text Box 47">
            <a:extLst>
              <a:ext uri="{FF2B5EF4-FFF2-40B4-BE49-F238E27FC236}">
                <a16:creationId xmlns:a16="http://schemas.microsoft.com/office/drawing/2014/main" id="{6557B117-1ABA-409E-B07E-0B71AE41CAB0}"/>
              </a:ext>
            </a:extLst>
          </p:cNvPr>
          <p:cNvSpPr txBox="1">
            <a:spLocks noChangeArrowheads="1"/>
          </p:cNvSpPr>
          <p:nvPr/>
        </p:nvSpPr>
        <p:spPr bwMode="auto">
          <a:xfrm>
            <a:off x="2578100" y="2286000"/>
            <a:ext cx="2070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a14:hiddenLine>
            </a:ext>
          </a:extLst>
        </p:spPr>
        <p:txBody>
          <a:bodyPr>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spcBef>
                <a:spcPct val="50000"/>
              </a:spcBef>
            </a:pPr>
            <a:r>
              <a:rPr lang="en-US" altLang="en-US" dirty="0">
                <a:solidFill>
                  <a:schemeClr val="tx1">
                    <a:lumMod val="75000"/>
                    <a:lumOff val="25000"/>
                  </a:schemeClr>
                </a:solidFill>
                <a:latin typeface="+mn-lt"/>
              </a:rPr>
              <a:t>20</a:t>
            </a:r>
            <a:r>
              <a:rPr lang="en-US" altLang="en-US" baseline="30000" dirty="0">
                <a:solidFill>
                  <a:schemeClr val="tx1">
                    <a:lumMod val="75000"/>
                    <a:lumOff val="25000"/>
                  </a:schemeClr>
                </a:solidFill>
                <a:latin typeface="+mn-lt"/>
              </a:rPr>
              <a:t>th</a:t>
            </a:r>
            <a:r>
              <a:rPr lang="en-US" altLang="en-US" dirty="0">
                <a:solidFill>
                  <a:schemeClr val="tx1">
                    <a:lumMod val="75000"/>
                    <a:lumOff val="25000"/>
                  </a:schemeClr>
                </a:solidFill>
                <a:latin typeface="+mn-lt"/>
              </a:rPr>
              <a:t> Century</a:t>
            </a:r>
          </a:p>
        </p:txBody>
      </p:sp>
      <p:sp>
        <p:nvSpPr>
          <p:cNvPr id="10" name="Text Box 48">
            <a:extLst>
              <a:ext uri="{FF2B5EF4-FFF2-40B4-BE49-F238E27FC236}">
                <a16:creationId xmlns:a16="http://schemas.microsoft.com/office/drawing/2014/main" id="{B52931AD-27D1-48F2-95C0-FB6B4883922E}"/>
              </a:ext>
            </a:extLst>
          </p:cNvPr>
          <p:cNvSpPr txBox="1">
            <a:spLocks noChangeArrowheads="1"/>
          </p:cNvSpPr>
          <p:nvPr/>
        </p:nvSpPr>
        <p:spPr bwMode="auto">
          <a:xfrm>
            <a:off x="4757420" y="2286000"/>
            <a:ext cx="2070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a14:hiddenLine>
            </a:ext>
          </a:extLst>
        </p:spPr>
        <p:txBody>
          <a:bodyPr>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spcBef>
                <a:spcPct val="50000"/>
              </a:spcBef>
            </a:pPr>
            <a:r>
              <a:rPr lang="en-US" altLang="en-US" dirty="0">
                <a:solidFill>
                  <a:schemeClr val="tx1">
                    <a:lumMod val="75000"/>
                    <a:lumOff val="25000"/>
                  </a:schemeClr>
                </a:solidFill>
                <a:latin typeface="+mn-lt"/>
              </a:rPr>
              <a:t>21</a:t>
            </a:r>
            <a:r>
              <a:rPr lang="en-US" altLang="en-US" baseline="30000" dirty="0">
                <a:solidFill>
                  <a:schemeClr val="tx1">
                    <a:lumMod val="75000"/>
                    <a:lumOff val="25000"/>
                  </a:schemeClr>
                </a:solidFill>
                <a:latin typeface="+mn-lt"/>
              </a:rPr>
              <a:t>st</a:t>
            </a:r>
            <a:r>
              <a:rPr lang="en-US" altLang="en-US" dirty="0">
                <a:solidFill>
                  <a:schemeClr val="tx1">
                    <a:lumMod val="75000"/>
                    <a:lumOff val="25000"/>
                  </a:schemeClr>
                </a:solidFill>
                <a:latin typeface="+mn-lt"/>
              </a:rPr>
              <a:t> Century</a:t>
            </a:r>
          </a:p>
        </p:txBody>
      </p:sp>
      <p:sp>
        <p:nvSpPr>
          <p:cNvPr id="11" name="Text Box 49">
            <a:extLst>
              <a:ext uri="{FF2B5EF4-FFF2-40B4-BE49-F238E27FC236}">
                <a16:creationId xmlns:a16="http://schemas.microsoft.com/office/drawing/2014/main" id="{3821E3E1-019B-4B46-A3D9-29751A934883}"/>
              </a:ext>
            </a:extLst>
          </p:cNvPr>
          <p:cNvSpPr txBox="1">
            <a:spLocks noChangeArrowheads="1"/>
          </p:cNvSpPr>
          <p:nvPr/>
        </p:nvSpPr>
        <p:spPr bwMode="auto">
          <a:xfrm>
            <a:off x="378400" y="2286000"/>
            <a:ext cx="2070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a14:hiddenLine>
            </a:ext>
          </a:extLst>
        </p:spPr>
        <p:txBody>
          <a:bodyPr>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spcBef>
                <a:spcPct val="50000"/>
              </a:spcBef>
            </a:pPr>
            <a:r>
              <a:rPr lang="en-US" altLang="en-US" dirty="0">
                <a:solidFill>
                  <a:schemeClr val="tx1">
                    <a:lumMod val="75000"/>
                    <a:lumOff val="25000"/>
                  </a:schemeClr>
                </a:solidFill>
                <a:latin typeface="+mn-lt"/>
              </a:rPr>
              <a:t>Characteristic</a:t>
            </a:r>
          </a:p>
        </p:txBody>
      </p:sp>
      <p:sp>
        <p:nvSpPr>
          <p:cNvPr id="12" name="Text Box 51">
            <a:extLst>
              <a:ext uri="{FF2B5EF4-FFF2-40B4-BE49-F238E27FC236}">
                <a16:creationId xmlns:a16="http://schemas.microsoft.com/office/drawing/2014/main" id="{46502E22-3BFC-4E06-9E74-75EEF518B83F}"/>
              </a:ext>
            </a:extLst>
          </p:cNvPr>
          <p:cNvSpPr txBox="1">
            <a:spLocks noChangeArrowheads="1"/>
          </p:cNvSpPr>
          <p:nvPr/>
        </p:nvSpPr>
        <p:spPr bwMode="auto">
          <a:xfrm>
            <a:off x="4378801" y="6172200"/>
            <a:ext cx="28273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a14:hiddenLine>
            </a:ext>
          </a:extLst>
        </p:spPr>
        <p:txBody>
          <a:bodyPr>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spcBef>
                <a:spcPct val="50000"/>
              </a:spcBef>
            </a:pPr>
            <a:r>
              <a:rPr lang="en-US" altLang="en-US" sz="1400" i="1" dirty="0">
                <a:solidFill>
                  <a:schemeClr val="tx1">
                    <a:lumMod val="75000"/>
                    <a:lumOff val="25000"/>
                  </a:schemeClr>
                </a:solidFill>
                <a:latin typeface="+mn-lt"/>
              </a:rPr>
              <a:t>Data: Business Week</a:t>
            </a:r>
          </a:p>
        </p:txBody>
      </p:sp>
    </p:spTree>
    <p:extLst>
      <p:ext uri="{BB962C8B-B14F-4D97-AF65-F5344CB8AC3E}">
        <p14:creationId xmlns:p14="http://schemas.microsoft.com/office/powerpoint/2010/main" val="1949436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7350805" cy="705394"/>
          </a:xfrm>
        </p:spPr>
        <p:txBody>
          <a:bodyPr>
            <a:normAutofit/>
          </a:bodyPr>
          <a:lstStyle/>
          <a:p>
            <a:r>
              <a:rPr lang="en-US" sz="3500" dirty="0"/>
              <a:t>Speed of Change Ever Increasing</a:t>
            </a:r>
          </a:p>
        </p:txBody>
      </p:sp>
      <p:sp>
        <p:nvSpPr>
          <p:cNvPr id="8" name="Rectangle 7">
            <a:extLst>
              <a:ext uri="{FF2B5EF4-FFF2-40B4-BE49-F238E27FC236}">
                <a16:creationId xmlns:a16="http://schemas.microsoft.com/office/drawing/2014/main" id="{98E285BF-5BE2-4EA3-A817-BEAC74E7E8FE}"/>
              </a:ext>
            </a:extLst>
          </p:cNvPr>
          <p:cNvSpPr/>
          <p:nvPr/>
        </p:nvSpPr>
        <p:spPr>
          <a:xfrm>
            <a:off x="685800" y="1491852"/>
            <a:ext cx="6665005" cy="5103961"/>
          </a:xfrm>
          <a:prstGeom prst="rect">
            <a:avLst/>
          </a:prstGeom>
        </p:spPr>
        <p:txBody>
          <a:bodyPr wrap="square">
            <a:spAutoFit/>
          </a:bodyPr>
          <a:lstStyle/>
          <a:p>
            <a:pPr marL="285750" indent="-285750">
              <a:spcBef>
                <a:spcPts val="1000"/>
              </a:spcBef>
              <a:buClr>
                <a:schemeClr val="accent1"/>
              </a:buClr>
              <a:buSzPct val="80000"/>
              <a:buFont typeface="Wingdings 3" charset="2"/>
              <a:buChar char=""/>
            </a:pPr>
            <a:r>
              <a:rPr lang="en-US" dirty="0">
                <a:solidFill>
                  <a:schemeClr val="tx1">
                    <a:lumMod val="75000"/>
                    <a:lumOff val="25000"/>
                  </a:schemeClr>
                </a:solidFill>
              </a:rPr>
              <a:t>The doubling of computer processing speed every 18 months, known as Moore's Law, is just one manifestation of the greater trend that </a:t>
            </a:r>
            <a:r>
              <a:rPr lang="en-US" b="1" dirty="0">
                <a:solidFill>
                  <a:schemeClr val="tx1">
                    <a:lumMod val="75000"/>
                    <a:lumOff val="25000"/>
                  </a:schemeClr>
                </a:solidFill>
              </a:rPr>
              <a:t>all technological change occurs at an exponential rate.</a:t>
            </a:r>
            <a:r>
              <a:rPr lang="en-US" b="1" dirty="0"/>
              <a:t> </a:t>
            </a:r>
          </a:p>
          <a:p>
            <a:pPr marL="285750" indent="-285750">
              <a:spcBef>
                <a:spcPts val="1000"/>
              </a:spcBef>
              <a:buClr>
                <a:schemeClr val="accent1"/>
              </a:buClr>
              <a:buSzPct val="80000"/>
              <a:buFont typeface="Wingdings 3" charset="2"/>
              <a:buChar char=""/>
            </a:pPr>
            <a:r>
              <a:rPr lang="en-US" dirty="0">
                <a:solidFill>
                  <a:schemeClr val="tx1">
                    <a:lumMod val="75000"/>
                    <a:lumOff val="25000"/>
                  </a:schemeClr>
                </a:solidFill>
              </a:rPr>
              <a:t>Eighteen to twenty years out, </a:t>
            </a:r>
            <a:r>
              <a:rPr lang="en-US" b="1" dirty="0">
                <a:solidFill>
                  <a:schemeClr val="tx1">
                    <a:lumMod val="75000"/>
                    <a:lumOff val="25000"/>
                  </a:schemeClr>
                </a:solidFill>
              </a:rPr>
              <a:t>technological innovation will be hundreds of thousands to a million times more advanced. </a:t>
            </a:r>
          </a:p>
          <a:p>
            <a:pPr marL="285750" indent="-285750">
              <a:spcBef>
                <a:spcPts val="1000"/>
              </a:spcBef>
              <a:buClr>
                <a:schemeClr val="accent1"/>
              </a:buClr>
              <a:buSzPct val="80000"/>
              <a:buFont typeface="Wingdings 3" charset="2"/>
              <a:buChar char=""/>
            </a:pPr>
            <a:r>
              <a:rPr lang="en-US" dirty="0">
                <a:solidFill>
                  <a:schemeClr val="tx1">
                    <a:lumMod val="75000"/>
                    <a:lumOff val="25000"/>
                  </a:schemeClr>
                </a:solidFill>
              </a:rPr>
              <a:t>Three dimensional processors and memory drives along with biological, photon, and quantum computing will keep the </a:t>
            </a:r>
            <a:r>
              <a:rPr lang="en-US" b="1" dirty="0">
                <a:solidFill>
                  <a:schemeClr val="tx1">
                    <a:lumMod val="75000"/>
                    <a:lumOff val="25000"/>
                  </a:schemeClr>
                </a:solidFill>
              </a:rPr>
              <a:t>rate of information improvement at an exponential pace</a:t>
            </a:r>
            <a:r>
              <a:rPr lang="en-US" dirty="0">
                <a:solidFill>
                  <a:schemeClr val="tx1">
                    <a:lumMod val="75000"/>
                    <a:lumOff val="25000"/>
                  </a:schemeClr>
                </a:solidFill>
              </a:rPr>
              <a:t>. </a:t>
            </a:r>
          </a:p>
          <a:p>
            <a:pPr marL="285750" indent="-285750">
              <a:spcBef>
                <a:spcPts val="1000"/>
              </a:spcBef>
              <a:buClr>
                <a:schemeClr val="accent1"/>
              </a:buClr>
              <a:buSzPct val="80000"/>
              <a:buFont typeface="Wingdings 3" charset="2"/>
              <a:buChar char=""/>
            </a:pPr>
            <a:r>
              <a:rPr lang="en-US" sz="2200" dirty="0">
                <a:solidFill>
                  <a:schemeClr val="tx1">
                    <a:lumMod val="75000"/>
                    <a:lumOff val="25000"/>
                  </a:schemeClr>
                </a:solidFill>
              </a:rPr>
              <a:t>As a leader of your organization:</a:t>
            </a:r>
          </a:p>
          <a:p>
            <a:pPr marL="742950" lvl="1" indent="-285750">
              <a:spcBef>
                <a:spcPts val="1000"/>
              </a:spcBef>
              <a:buClr>
                <a:schemeClr val="accent1"/>
              </a:buClr>
              <a:buSzPct val="80000"/>
              <a:buFont typeface="Wingdings 3" charset="2"/>
              <a:buChar char=""/>
            </a:pPr>
            <a:r>
              <a:rPr lang="en-US" sz="1600" dirty="0">
                <a:solidFill>
                  <a:schemeClr val="tx1">
                    <a:lumMod val="75000"/>
                    <a:lumOff val="25000"/>
                  </a:schemeClr>
                </a:solidFill>
              </a:rPr>
              <a:t>Do you know what industries are headed for oblivion right now? Is yours?</a:t>
            </a:r>
          </a:p>
          <a:p>
            <a:pPr marL="742950" lvl="1" indent="-285750">
              <a:spcBef>
                <a:spcPts val="1000"/>
              </a:spcBef>
              <a:buClr>
                <a:schemeClr val="accent1"/>
              </a:buClr>
              <a:buSzPct val="80000"/>
              <a:buFont typeface="Wingdings 3" charset="2"/>
              <a:buChar char=""/>
            </a:pPr>
            <a:r>
              <a:rPr lang="en-US" sz="1600" dirty="0">
                <a:solidFill>
                  <a:schemeClr val="tx1">
                    <a:lumMod val="75000"/>
                    <a:lumOff val="25000"/>
                  </a:schemeClr>
                </a:solidFill>
              </a:rPr>
              <a:t>Do you have the foresight that will keep you and your organization relevant in the next three to five years?</a:t>
            </a:r>
          </a:p>
        </p:txBody>
      </p:sp>
    </p:spTree>
    <p:extLst>
      <p:ext uri="{BB962C8B-B14F-4D97-AF65-F5344CB8AC3E}">
        <p14:creationId xmlns:p14="http://schemas.microsoft.com/office/powerpoint/2010/main" val="76549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5445805" cy="705394"/>
          </a:xfrm>
        </p:spPr>
        <p:txBody>
          <a:bodyPr>
            <a:normAutofit/>
          </a:bodyPr>
          <a:lstStyle/>
          <a:p>
            <a:r>
              <a:rPr lang="en-US" dirty="0"/>
              <a:t>Impact of Change</a:t>
            </a:r>
          </a:p>
        </p:txBody>
      </p:sp>
      <p:sp>
        <p:nvSpPr>
          <p:cNvPr id="4" name="Text Box 3">
            <a:extLst>
              <a:ext uri="{FF2B5EF4-FFF2-40B4-BE49-F238E27FC236}">
                <a16:creationId xmlns:a16="http://schemas.microsoft.com/office/drawing/2014/main" id="{5DEB0399-E9D6-4BD3-835A-5CE316924EB0}"/>
              </a:ext>
            </a:extLst>
          </p:cNvPr>
          <p:cNvSpPr txBox="1">
            <a:spLocks noChangeArrowheads="1"/>
          </p:cNvSpPr>
          <p:nvPr/>
        </p:nvSpPr>
        <p:spPr bwMode="auto">
          <a:xfrm>
            <a:off x="548595" y="2527300"/>
            <a:ext cx="8040687"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r>
              <a:rPr lang="en-US" altLang="en-US" sz="3600" dirty="0">
                <a:solidFill>
                  <a:schemeClr val="tx1">
                    <a:lumMod val="75000"/>
                    <a:lumOff val="25000"/>
                  </a:schemeClr>
                </a:solidFill>
                <a:latin typeface="Trebuchet MS" panose="020B0603020202020204" pitchFamily="34" charset="0"/>
              </a:rPr>
              <a:t>“Whenever human communities</a:t>
            </a:r>
          </a:p>
          <a:p>
            <a:r>
              <a:rPr lang="en-US" altLang="en-US" sz="3600" dirty="0">
                <a:solidFill>
                  <a:schemeClr val="tx1">
                    <a:lumMod val="75000"/>
                    <a:lumOff val="25000"/>
                  </a:schemeClr>
                </a:solidFill>
                <a:latin typeface="Trebuchet MS" panose="020B0603020202020204" pitchFamily="34" charset="0"/>
              </a:rPr>
              <a:t> are forced to adjust to shifting</a:t>
            </a:r>
          </a:p>
          <a:p>
            <a:r>
              <a:rPr lang="en-US" altLang="en-US" sz="3600" dirty="0">
                <a:solidFill>
                  <a:schemeClr val="tx1">
                    <a:lumMod val="75000"/>
                    <a:lumOff val="25000"/>
                  </a:schemeClr>
                </a:solidFill>
                <a:latin typeface="Trebuchet MS" panose="020B0603020202020204" pitchFamily="34" charset="0"/>
              </a:rPr>
              <a:t> conditions, pain is ever present.”</a:t>
            </a:r>
          </a:p>
          <a:p>
            <a:endParaRPr lang="en-US" altLang="en-US" dirty="0">
              <a:solidFill>
                <a:schemeClr val="tx1">
                  <a:lumMod val="75000"/>
                  <a:lumOff val="25000"/>
                </a:schemeClr>
              </a:solidFill>
              <a:latin typeface="Trebuchet MS" panose="020B0603020202020204" pitchFamily="34" charset="0"/>
            </a:endParaRPr>
          </a:p>
          <a:p>
            <a:r>
              <a:rPr lang="en-US" altLang="en-US" dirty="0">
                <a:solidFill>
                  <a:schemeClr val="tx1">
                    <a:lumMod val="75000"/>
                    <a:lumOff val="25000"/>
                  </a:schemeClr>
                </a:solidFill>
                <a:latin typeface="Trebuchet MS" panose="020B0603020202020204" pitchFamily="34" charset="0"/>
              </a:rPr>
              <a:t>			                                  John P. Kotter</a:t>
            </a:r>
          </a:p>
          <a:p>
            <a:r>
              <a:rPr lang="en-US" altLang="en-US" dirty="0">
                <a:solidFill>
                  <a:schemeClr val="tx1">
                    <a:lumMod val="75000"/>
                    <a:lumOff val="25000"/>
                  </a:schemeClr>
                </a:solidFill>
                <a:latin typeface="Trebuchet MS" panose="020B0603020202020204" pitchFamily="34" charset="0"/>
              </a:rPr>
              <a:t>			                                  </a:t>
            </a:r>
            <a:r>
              <a:rPr lang="en-US" altLang="en-US" sz="1600" i="1" dirty="0">
                <a:solidFill>
                  <a:schemeClr val="tx1">
                    <a:lumMod val="75000"/>
                    <a:lumOff val="25000"/>
                  </a:schemeClr>
                </a:solidFill>
                <a:latin typeface="Trebuchet MS" panose="020B0603020202020204" pitchFamily="34" charset="0"/>
              </a:rPr>
              <a:t>Leading Change, 1996</a:t>
            </a:r>
          </a:p>
        </p:txBody>
      </p:sp>
    </p:spTree>
    <p:extLst>
      <p:ext uri="{BB962C8B-B14F-4D97-AF65-F5344CB8AC3E}">
        <p14:creationId xmlns:p14="http://schemas.microsoft.com/office/powerpoint/2010/main" val="2321800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D171-5FBE-4D99-9872-22A914EC6426}"/>
              </a:ext>
            </a:extLst>
          </p:cNvPr>
          <p:cNvSpPr>
            <a:spLocks noGrp="1"/>
          </p:cNvSpPr>
          <p:nvPr>
            <p:ph type="title"/>
          </p:nvPr>
        </p:nvSpPr>
        <p:spPr>
          <a:xfrm>
            <a:off x="573995" y="838200"/>
            <a:ext cx="6893605" cy="1295400"/>
          </a:xfrm>
        </p:spPr>
        <p:txBody>
          <a:bodyPr>
            <a:normAutofit/>
          </a:bodyPr>
          <a:lstStyle/>
          <a:p>
            <a:r>
              <a:rPr lang="en-US" dirty="0"/>
              <a:t>Creating a Corporate Culture</a:t>
            </a:r>
            <a:br>
              <a:rPr lang="en-US" dirty="0"/>
            </a:br>
            <a:r>
              <a:rPr lang="en-US" dirty="0"/>
              <a:t>for Change</a:t>
            </a:r>
          </a:p>
        </p:txBody>
      </p:sp>
      <p:sp>
        <p:nvSpPr>
          <p:cNvPr id="6" name="AutoShape 184">
            <a:extLst>
              <a:ext uri="{FF2B5EF4-FFF2-40B4-BE49-F238E27FC236}">
                <a16:creationId xmlns:a16="http://schemas.microsoft.com/office/drawing/2014/main" id="{8793D4F0-C5D1-4DCB-B2D2-A59B76CE0DDE}"/>
              </a:ext>
            </a:extLst>
          </p:cNvPr>
          <p:cNvSpPr>
            <a:spLocks noChangeArrowheads="1"/>
          </p:cNvSpPr>
          <p:nvPr/>
        </p:nvSpPr>
        <p:spPr bwMode="auto">
          <a:xfrm>
            <a:off x="306251" y="3157220"/>
            <a:ext cx="3427549" cy="2481580"/>
          </a:xfrm>
          <a:prstGeom prst="verticalScroll">
            <a:avLst>
              <a:gd name="adj" fmla="val 12500"/>
            </a:avLst>
          </a:prstGeom>
          <a:solidFill>
            <a:srgbClr val="BEE472"/>
          </a:solidFill>
          <a:ln w="12700">
            <a:solidFill>
              <a:schemeClr val="bg1"/>
            </a:solidFill>
            <a:round/>
            <a:headEnd type="none" w="sm" len="sm"/>
            <a:tailEnd type="none" w="sm" len="sm"/>
          </a:ln>
          <a:effectLst>
            <a:outerShdw blurRad="50800" dist="50800" dir="2700000" algn="tl" rotWithShape="0">
              <a:prstClr val="black">
                <a:alpha val="50000"/>
              </a:prstClr>
            </a:outerShdw>
          </a:effectLst>
        </p:spPr>
        <p:txBody>
          <a:bodyPr wrap="none" anchor="ct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endParaRPr lang="en-US" altLang="en-US" sz="2400" dirty="0">
              <a:latin typeface="Arial" panose="020B0604020202020204" pitchFamily="34" charset="0"/>
            </a:endParaRPr>
          </a:p>
        </p:txBody>
      </p:sp>
      <p:sp>
        <p:nvSpPr>
          <p:cNvPr id="7" name="Text Box 186">
            <a:extLst>
              <a:ext uri="{FF2B5EF4-FFF2-40B4-BE49-F238E27FC236}">
                <a16:creationId xmlns:a16="http://schemas.microsoft.com/office/drawing/2014/main" id="{C45FDDB1-DF2A-4C53-91B5-72C163A8C4B2}"/>
              </a:ext>
            </a:extLst>
          </p:cNvPr>
          <p:cNvSpPr txBox="1">
            <a:spLocks noChangeArrowheads="1"/>
          </p:cNvSpPr>
          <p:nvPr/>
        </p:nvSpPr>
        <p:spPr bwMode="auto">
          <a:xfrm>
            <a:off x="918783" y="4147820"/>
            <a:ext cx="230062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r>
              <a:rPr lang="en-US" altLang="en-US" i="1" dirty="0">
                <a:solidFill>
                  <a:schemeClr val="tx1">
                    <a:lumMod val="85000"/>
                    <a:lumOff val="15000"/>
                  </a:schemeClr>
                </a:solidFill>
                <a:latin typeface="Trebuchet MS" panose="020B0603020202020204" pitchFamily="34" charset="0"/>
              </a:rPr>
              <a:t>“To improve is to</a:t>
            </a:r>
          </a:p>
          <a:p>
            <a:pPr algn="ctr"/>
            <a:r>
              <a:rPr lang="en-US" altLang="en-US" i="1" dirty="0">
                <a:solidFill>
                  <a:schemeClr val="tx1">
                    <a:lumMod val="85000"/>
                    <a:lumOff val="15000"/>
                  </a:schemeClr>
                </a:solidFill>
                <a:latin typeface="Trebuchet MS" panose="020B0603020202020204" pitchFamily="34" charset="0"/>
              </a:rPr>
              <a:t>change,</a:t>
            </a:r>
          </a:p>
          <a:p>
            <a:pPr algn="ctr"/>
            <a:r>
              <a:rPr lang="en-US" altLang="en-US" i="1" dirty="0">
                <a:solidFill>
                  <a:schemeClr val="tx1">
                    <a:lumMod val="85000"/>
                    <a:lumOff val="15000"/>
                  </a:schemeClr>
                </a:solidFill>
                <a:latin typeface="Trebuchet MS" panose="020B0603020202020204" pitchFamily="34" charset="0"/>
              </a:rPr>
              <a:t>to be perfect is to</a:t>
            </a:r>
          </a:p>
          <a:p>
            <a:pPr algn="ctr"/>
            <a:r>
              <a:rPr lang="en-US" altLang="en-US" i="1" dirty="0">
                <a:solidFill>
                  <a:schemeClr val="tx1">
                    <a:lumMod val="85000"/>
                    <a:lumOff val="15000"/>
                  </a:schemeClr>
                </a:solidFill>
                <a:latin typeface="Trebuchet MS" panose="020B0603020202020204" pitchFamily="34" charset="0"/>
              </a:rPr>
              <a:t>change often.”</a:t>
            </a:r>
          </a:p>
        </p:txBody>
      </p:sp>
      <p:sp>
        <p:nvSpPr>
          <p:cNvPr id="8" name="Text Box 187">
            <a:extLst>
              <a:ext uri="{FF2B5EF4-FFF2-40B4-BE49-F238E27FC236}">
                <a16:creationId xmlns:a16="http://schemas.microsoft.com/office/drawing/2014/main" id="{4E7C305E-D906-4936-91C3-94E41C207F91}"/>
              </a:ext>
            </a:extLst>
          </p:cNvPr>
          <p:cNvSpPr txBox="1">
            <a:spLocks noChangeArrowheads="1"/>
          </p:cNvSpPr>
          <p:nvPr/>
        </p:nvSpPr>
        <p:spPr bwMode="auto">
          <a:xfrm>
            <a:off x="834263" y="3538220"/>
            <a:ext cx="2396169" cy="430887"/>
          </a:xfrm>
          <a:prstGeom prst="rect">
            <a:avLst/>
          </a:prstGeom>
          <a:noFill/>
          <a:ln w="12700">
            <a:noFill/>
            <a:miter lim="800000"/>
            <a:headEnd type="none" w="sm" len="sm"/>
            <a:tailEnd type="none" w="sm" len="sm"/>
          </a:ln>
          <a:effectLst/>
        </p:spPr>
        <p:txBody>
          <a:bodyPr wrap="none">
            <a:spAutoFit/>
          </a:bodyPr>
          <a:lstStyle/>
          <a:p>
            <a:pPr>
              <a:defRPr/>
            </a:pPr>
            <a:r>
              <a:rPr lang="en-US" sz="2200" dirty="0">
                <a:solidFill>
                  <a:schemeClr val="tx1">
                    <a:lumMod val="85000"/>
                    <a:lumOff val="15000"/>
                  </a:schemeClr>
                </a:solidFill>
                <a:latin typeface="Trebuchet MS" panose="020B0603020202020204" pitchFamily="34" charset="0"/>
              </a:rPr>
              <a:t>Winston Churchill</a:t>
            </a:r>
          </a:p>
        </p:txBody>
      </p:sp>
      <p:sp>
        <p:nvSpPr>
          <p:cNvPr id="9" name="AutoShape 188">
            <a:extLst>
              <a:ext uri="{FF2B5EF4-FFF2-40B4-BE49-F238E27FC236}">
                <a16:creationId xmlns:a16="http://schemas.microsoft.com/office/drawing/2014/main" id="{D7ED9CD5-178E-4B1F-83B6-F0618CEB645E}"/>
              </a:ext>
            </a:extLst>
          </p:cNvPr>
          <p:cNvSpPr>
            <a:spLocks noChangeArrowheads="1"/>
          </p:cNvSpPr>
          <p:nvPr/>
        </p:nvSpPr>
        <p:spPr bwMode="auto">
          <a:xfrm>
            <a:off x="3962400" y="1828800"/>
            <a:ext cx="3427549" cy="3429000"/>
          </a:xfrm>
          <a:prstGeom prst="horizontalScroll">
            <a:avLst>
              <a:gd name="adj" fmla="val 12500"/>
            </a:avLst>
          </a:prstGeom>
          <a:solidFill>
            <a:srgbClr val="BEE472"/>
          </a:solidFill>
          <a:ln w="12700">
            <a:solidFill>
              <a:schemeClr val="bg1"/>
            </a:solidFill>
            <a:round/>
            <a:headEnd type="none" w="sm" len="sm"/>
            <a:tailEnd type="none" w="sm" len="sm"/>
          </a:ln>
          <a:effectLst>
            <a:outerShdw blurRad="50800" dist="50800" dir="2700000" algn="tl" rotWithShape="0">
              <a:prstClr val="black">
                <a:alpha val="50000"/>
              </a:prstClr>
            </a:outerShdw>
          </a:effectLst>
        </p:spPr>
        <p:txBody>
          <a:bodyPr wrap="none" anchor="ct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endParaRPr lang="en-US" altLang="en-US" sz="2400" dirty="0">
              <a:latin typeface="Arial" panose="020B0604020202020204" pitchFamily="34" charset="0"/>
            </a:endParaRPr>
          </a:p>
        </p:txBody>
      </p:sp>
      <p:sp>
        <p:nvSpPr>
          <p:cNvPr id="10" name="Rectangle 190">
            <a:extLst>
              <a:ext uri="{FF2B5EF4-FFF2-40B4-BE49-F238E27FC236}">
                <a16:creationId xmlns:a16="http://schemas.microsoft.com/office/drawing/2014/main" id="{D1B0F2E4-1C57-4E48-84B4-9ECF1AA60B94}"/>
              </a:ext>
            </a:extLst>
          </p:cNvPr>
          <p:cNvSpPr>
            <a:spLocks noChangeArrowheads="1"/>
          </p:cNvSpPr>
          <p:nvPr/>
        </p:nvSpPr>
        <p:spPr bwMode="auto">
          <a:xfrm>
            <a:off x="4370640" y="2437628"/>
            <a:ext cx="3066480" cy="430887"/>
          </a:xfrm>
          <a:prstGeom prst="rect">
            <a:avLst/>
          </a:prstGeom>
          <a:noFill/>
          <a:ln w="12700">
            <a:noFill/>
            <a:miter lim="800000"/>
            <a:headEnd type="none" w="sm" len="sm"/>
            <a:tailEnd type="none" w="sm" len="sm"/>
          </a:ln>
          <a:effectLst/>
        </p:spPr>
        <p:txBody>
          <a:bodyPr wrap="none">
            <a:spAutoFit/>
          </a:bodyPr>
          <a:lstStyle/>
          <a:p>
            <a:pPr>
              <a:defRPr/>
            </a:pPr>
            <a:r>
              <a:rPr lang="en-US" sz="2200" dirty="0">
                <a:solidFill>
                  <a:schemeClr val="tx1">
                    <a:lumMod val="85000"/>
                    <a:lumOff val="15000"/>
                  </a:schemeClr>
                </a:solidFill>
                <a:latin typeface="Trebuchet MS" panose="020B0603020202020204" pitchFamily="34" charset="0"/>
              </a:rPr>
              <a:t>General George Patton</a:t>
            </a:r>
          </a:p>
        </p:txBody>
      </p:sp>
      <p:sp>
        <p:nvSpPr>
          <p:cNvPr id="11" name="Text Box 191">
            <a:extLst>
              <a:ext uri="{FF2B5EF4-FFF2-40B4-BE49-F238E27FC236}">
                <a16:creationId xmlns:a16="http://schemas.microsoft.com/office/drawing/2014/main" id="{5CFA1DDF-FD72-451D-B4F3-2CD33CAAD9B0}"/>
              </a:ext>
            </a:extLst>
          </p:cNvPr>
          <p:cNvSpPr txBox="1">
            <a:spLocks noChangeArrowheads="1"/>
          </p:cNvSpPr>
          <p:nvPr/>
        </p:nvSpPr>
        <p:spPr bwMode="auto">
          <a:xfrm>
            <a:off x="4370640" y="3031296"/>
            <a:ext cx="295293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ctr"/>
            <a:r>
              <a:rPr lang="en-US" altLang="en-US" i="1" dirty="0">
                <a:solidFill>
                  <a:schemeClr val="tx1">
                    <a:lumMod val="85000"/>
                    <a:lumOff val="15000"/>
                  </a:schemeClr>
                </a:solidFill>
                <a:latin typeface="Trebuchet MS" panose="020B0603020202020204" pitchFamily="34" charset="0"/>
              </a:rPr>
              <a:t>“We have to be able to</a:t>
            </a:r>
          </a:p>
          <a:p>
            <a:pPr algn="ctr"/>
            <a:r>
              <a:rPr lang="en-US" altLang="en-US" i="1" dirty="0">
                <a:solidFill>
                  <a:schemeClr val="tx1">
                    <a:lumMod val="85000"/>
                    <a:lumOff val="15000"/>
                  </a:schemeClr>
                </a:solidFill>
                <a:latin typeface="Trebuchet MS" panose="020B0603020202020204" pitchFamily="34" charset="0"/>
              </a:rPr>
              <a:t>change, or we will get the hell shot out of us. Nothing ever stays the same in war.”</a:t>
            </a:r>
          </a:p>
        </p:txBody>
      </p:sp>
    </p:spTree>
    <p:extLst>
      <p:ext uri="{BB962C8B-B14F-4D97-AF65-F5344CB8AC3E}">
        <p14:creationId xmlns:p14="http://schemas.microsoft.com/office/powerpoint/2010/main" val="4111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6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1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par>
                          <p:cTn id="25" fill="hold">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p:bldP spid="8" grpId="0"/>
      <p:bldP spid="9" grpId="0" animBg="1" autoUpdateAnimBg="0"/>
      <p:bldP spid="10" grpId="0"/>
      <p:bldP spid="11"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808</TotalTime>
  <Words>1809</Words>
  <Application>Microsoft Office PowerPoint</Application>
  <PresentationFormat>On-screen Show (4:3)</PresentationFormat>
  <Paragraphs>260</Paragraphs>
  <Slides>17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  Leading Your Security Teams in a Changing Environment</vt:lpstr>
      <vt:lpstr>What is changing?</vt:lpstr>
      <vt:lpstr>PowerPoint Presentation</vt:lpstr>
      <vt:lpstr>Change: Digital Transformation</vt:lpstr>
      <vt:lpstr>Change: Disaster Preparedness</vt:lpstr>
      <vt:lpstr>Change: What a Difference a Century Can Make</vt:lpstr>
      <vt:lpstr>Speed of Change Ever Increasing</vt:lpstr>
      <vt:lpstr>Impact of Change</vt:lpstr>
      <vt:lpstr>Creating a Corporate Culture for Change</vt:lpstr>
      <vt:lpstr>Change Impacts at a Personal and an Organizational Level</vt:lpstr>
      <vt:lpstr>Phases of Change</vt:lpstr>
      <vt:lpstr>The Leader’s Challenge</vt:lpstr>
      <vt:lpstr>Transformational Change: An 8 Stage Process</vt:lpstr>
      <vt:lpstr>PowerPoint Presentation</vt:lpstr>
      <vt:lpstr>Leader’s Role in Change</vt:lpstr>
      <vt:lpstr>It Starts with the Leader:</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Organizational Culture</dc:title>
  <dc:creator>Barbara Stankowski</dc:creator>
  <cp:lastModifiedBy>Barbara Stankowski</cp:lastModifiedBy>
  <cp:revision>99</cp:revision>
  <cp:lastPrinted>2015-01-12T19:12:55Z</cp:lastPrinted>
  <dcterms:created xsi:type="dcterms:W3CDTF">2015-01-07T19:54:19Z</dcterms:created>
  <dcterms:modified xsi:type="dcterms:W3CDTF">2018-09-21T15:48:21Z</dcterms:modified>
</cp:coreProperties>
</file>